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6"/>
  </p:notesMasterIdLst>
  <p:sldIdLst>
    <p:sldId id="258" r:id="rId2"/>
    <p:sldId id="328" r:id="rId3"/>
    <p:sldId id="347" r:id="rId4"/>
    <p:sldId id="425" r:id="rId5"/>
    <p:sldId id="462" r:id="rId6"/>
    <p:sldId id="426" r:id="rId7"/>
    <p:sldId id="427" r:id="rId8"/>
    <p:sldId id="428" r:id="rId9"/>
    <p:sldId id="553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524" r:id="rId23"/>
    <p:sldId id="540" r:id="rId24"/>
    <p:sldId id="526" r:id="rId25"/>
    <p:sldId id="527" r:id="rId26"/>
    <p:sldId id="528" r:id="rId27"/>
    <p:sldId id="529" r:id="rId28"/>
    <p:sldId id="506" r:id="rId29"/>
    <p:sldId id="542" r:id="rId30"/>
    <p:sldId id="543" r:id="rId31"/>
    <p:sldId id="530" r:id="rId32"/>
    <p:sldId id="531" r:id="rId33"/>
    <p:sldId id="544" r:id="rId34"/>
    <p:sldId id="545" r:id="rId35"/>
    <p:sldId id="532" r:id="rId36"/>
    <p:sldId id="533" r:id="rId37"/>
    <p:sldId id="546" r:id="rId38"/>
    <p:sldId id="463" r:id="rId39"/>
    <p:sldId id="547" r:id="rId40"/>
    <p:sldId id="549" r:id="rId41"/>
    <p:sldId id="550" r:id="rId42"/>
    <p:sldId id="551" r:id="rId43"/>
    <p:sldId id="536" r:id="rId44"/>
    <p:sldId id="55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7"/>
    <a:srgbClr val="DEEFF9"/>
    <a:srgbClr val="9ED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3" autoAdjust="0"/>
    <p:restoredTop sz="96046" autoAdjust="0"/>
  </p:normalViewPr>
  <p:slideViewPr>
    <p:cSldViewPr snapToGrid="0">
      <p:cViewPr varScale="1">
        <p:scale>
          <a:sx n="80" d="100"/>
          <a:sy n="80" d="100"/>
        </p:scale>
        <p:origin x="9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4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8454B-EADE-4C25-98D0-7BD89CB0E8CE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EF2CF-C80A-4905-BD6F-B6B3FEA60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2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>
            <a:extLst>
              <a:ext uri="{FF2B5EF4-FFF2-40B4-BE49-F238E27FC236}">
                <a16:creationId xmlns:a16="http://schemas.microsoft.com/office/drawing/2014/main" id="{437A3B43-B128-4BFB-AD8A-8A3CA9C9E4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>
            <a:extLst>
              <a:ext uri="{FF2B5EF4-FFF2-40B4-BE49-F238E27FC236}">
                <a16:creationId xmlns:a16="http://schemas.microsoft.com/office/drawing/2014/main" id="{CC341981-D962-49F1-AC11-12C006EC70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60" name="슬라이드 번호 개체 틀 3">
            <a:extLst>
              <a:ext uri="{FF2B5EF4-FFF2-40B4-BE49-F238E27FC236}">
                <a16:creationId xmlns:a16="http://schemas.microsoft.com/office/drawing/2014/main" id="{0B570FDA-6C9F-45C0-99C2-598ADCC3E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42755A2-F4B0-47DC-B7D7-DA3D30B4626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31DE0313-0EC0-4144-B98C-220100614B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0CC7A340-ED0E-4C9B-A213-63E7915F20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314271B4-C1E2-4E89-8B6C-B190E0CF8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44289E5-132C-43A0-B505-643DB807C65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>
            <a:extLst>
              <a:ext uri="{FF2B5EF4-FFF2-40B4-BE49-F238E27FC236}">
                <a16:creationId xmlns:a16="http://schemas.microsoft.com/office/drawing/2014/main" id="{8218C372-7FE1-47BA-B233-1B9A7C01D8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>
            <a:extLst>
              <a:ext uri="{FF2B5EF4-FFF2-40B4-BE49-F238E27FC236}">
                <a16:creationId xmlns:a16="http://schemas.microsoft.com/office/drawing/2014/main" id="{4C156D00-42F9-4A9E-AE75-EDC7B40E55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88" name="슬라이드 번호 개체 틀 3">
            <a:extLst>
              <a:ext uri="{FF2B5EF4-FFF2-40B4-BE49-F238E27FC236}">
                <a16:creationId xmlns:a16="http://schemas.microsoft.com/office/drawing/2014/main" id="{61074208-8E6E-4E64-85AC-6A46AC817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557C300-8185-4883-B73C-29E23DB9C9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E90FE724-86AB-4DBC-B9B9-88B88D1635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0CEC00D2-A12C-48C6-847F-9DCCEBC0D8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CC757FD5-A2AB-41C2-A7AE-C506C359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AAF9618-6B79-4C0F-BEE2-A6DAD3D6441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319D216D-B961-43A3-8174-5AC8C1EE91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D3E22135-416D-484C-BAB2-C415104209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7ADF328B-35D2-47E5-951A-DF8A25C3D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AC1E357-38F8-44AA-B03A-1BB7B197E8D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960BFB35-8C08-49AB-9196-A1099485DF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E107229D-93BC-4B3E-B4CB-CA4D4EA0B6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7361C5A5-31DE-4A14-B58E-ADB3230B6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F573075-5BBE-40F9-843D-0F9674C4561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884C057-7AF0-488A-8A2D-054E23E965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30AB35D-8AEF-4442-BF4F-1B46C1865F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51982EE0-025F-4E48-AE5C-8BF38EDC0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0235DA4-18B3-4CE8-947E-1569FB6984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884C057-7AF0-488A-8A2D-054E23E965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30AB35D-8AEF-4442-BF4F-1B46C1865F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51982EE0-025F-4E48-AE5C-8BF38EDC0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0235DA4-18B3-4CE8-947E-1569FB6984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56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1A01D3B9-8F9B-4E68-9F98-86A0E7CCD0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E7F80CD6-9ED0-4210-B2E1-A011F6968D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B5B60F26-304A-4665-94DF-FB33977DB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327137-613F-42F7-982A-F8121AE813F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74BC2FB6-0FE1-4C9F-9C3E-6FBEFB865E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0D494A29-1F36-4167-B6EB-35F45BA607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9B86D12E-BE3D-4FFF-A8D2-3C18B8376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1A31770-AB6B-4853-B75A-0CEB61F8A46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96495F51-66B2-40F2-A338-8D52C7598F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B22E52C2-27CA-49C5-B603-288AA90BEE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33AC5D02-24CE-48DE-99F3-B5200C5FD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C575C22-3D62-44CC-8264-70B43DB9C09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920D7-B67A-2B6A-4639-E8C66AEF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>
            <a:extLst>
              <a:ext uri="{FF2B5EF4-FFF2-40B4-BE49-F238E27FC236}">
                <a16:creationId xmlns:a16="http://schemas.microsoft.com/office/drawing/2014/main" id="{7513A889-7DA5-86F3-D4D9-924BF935F8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>
            <a:extLst>
              <a:ext uri="{FF2B5EF4-FFF2-40B4-BE49-F238E27FC236}">
                <a16:creationId xmlns:a16="http://schemas.microsoft.com/office/drawing/2014/main" id="{39805987-B682-7B0C-B9EC-648F0767A7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60" name="슬라이드 번호 개체 틀 3">
            <a:extLst>
              <a:ext uri="{FF2B5EF4-FFF2-40B4-BE49-F238E27FC236}">
                <a16:creationId xmlns:a16="http://schemas.microsoft.com/office/drawing/2014/main" id="{B5C01BF2-1078-4FBC-7B76-01EC143F4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42755A2-F4B0-47DC-B7D7-DA3D30B4626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68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FF2BBE3A-C824-4D7D-9DA1-82CF988232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38317541-701B-44FF-A7FF-78C461409C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32C10B2A-0D1B-4859-95CA-ECC7ECDE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BCD07B0-C902-48C7-80F9-2862727D377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0EC25CD9-FC80-40A6-ABA1-E579F93A8E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D29B9217-7FD1-43D5-8DC4-A147722C89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3458F834-24C3-4FF4-8375-32B421B5D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0B077F3-DA38-49DD-B225-A77F8A21506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>
            <a:extLst>
              <a:ext uri="{FF2B5EF4-FFF2-40B4-BE49-F238E27FC236}">
                <a16:creationId xmlns:a16="http://schemas.microsoft.com/office/drawing/2014/main" id="{7D382EAF-EDCB-48EA-B4C4-52DA9E3EAD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>
            <a:extLst>
              <a:ext uri="{FF2B5EF4-FFF2-40B4-BE49-F238E27FC236}">
                <a16:creationId xmlns:a16="http://schemas.microsoft.com/office/drawing/2014/main" id="{8B77FA98-AC6D-4D16-B07B-81CE9F7D45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44" name="슬라이드 번호 개체 틀 3">
            <a:extLst>
              <a:ext uri="{FF2B5EF4-FFF2-40B4-BE49-F238E27FC236}">
                <a16:creationId xmlns:a16="http://schemas.microsoft.com/office/drawing/2014/main" id="{AF8A452A-CB88-4B14-980E-27805B771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5389FB9-1EE6-4E6D-9CCE-D9E832DF02A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6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>
            <a:extLst>
              <a:ext uri="{FF2B5EF4-FFF2-40B4-BE49-F238E27FC236}">
                <a16:creationId xmlns:a16="http://schemas.microsoft.com/office/drawing/2014/main" id="{7D382EAF-EDCB-48EA-B4C4-52DA9E3EAD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>
            <a:extLst>
              <a:ext uri="{FF2B5EF4-FFF2-40B4-BE49-F238E27FC236}">
                <a16:creationId xmlns:a16="http://schemas.microsoft.com/office/drawing/2014/main" id="{8B77FA98-AC6D-4D16-B07B-81CE9F7D45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44" name="슬라이드 번호 개체 틀 3">
            <a:extLst>
              <a:ext uri="{FF2B5EF4-FFF2-40B4-BE49-F238E27FC236}">
                <a16:creationId xmlns:a16="http://schemas.microsoft.com/office/drawing/2014/main" id="{AF8A452A-CB88-4B14-980E-27805B771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5389FB9-1EE6-4E6D-9CCE-D9E832DF02A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8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6AFECE1C-903F-4D71-A94D-B67C6DE0DD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CF808BF9-3E6E-4BB5-B354-117E1173FE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19662BDB-2864-4E3E-B111-DEEEA5D1E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4BFE4E4-FC3A-4990-8E4D-D92210ABAA8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>
            <a:extLst>
              <a:ext uri="{FF2B5EF4-FFF2-40B4-BE49-F238E27FC236}">
                <a16:creationId xmlns:a16="http://schemas.microsoft.com/office/drawing/2014/main" id="{16D63158-0639-48C1-8405-22BFED01DD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>
            <a:extLst>
              <a:ext uri="{FF2B5EF4-FFF2-40B4-BE49-F238E27FC236}">
                <a16:creationId xmlns:a16="http://schemas.microsoft.com/office/drawing/2014/main" id="{B39840A3-2AEA-4401-936E-3F2ED08B6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077E6499-4E47-4E77-A2AB-F89AE645F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03696CA-804F-4EB8-B66F-4E06ACF451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>
            <a:extLst>
              <a:ext uri="{FF2B5EF4-FFF2-40B4-BE49-F238E27FC236}">
                <a16:creationId xmlns:a16="http://schemas.microsoft.com/office/drawing/2014/main" id="{16D63158-0639-48C1-8405-22BFED01DD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>
            <a:extLst>
              <a:ext uri="{FF2B5EF4-FFF2-40B4-BE49-F238E27FC236}">
                <a16:creationId xmlns:a16="http://schemas.microsoft.com/office/drawing/2014/main" id="{B39840A3-2AEA-4401-936E-3F2ED08B6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077E6499-4E47-4E77-A2AB-F89AE645F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03696CA-804F-4EB8-B66F-4E06ACF451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9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>
            <a:extLst>
              <a:ext uri="{FF2B5EF4-FFF2-40B4-BE49-F238E27FC236}">
                <a16:creationId xmlns:a16="http://schemas.microsoft.com/office/drawing/2014/main" id="{16D63158-0639-48C1-8405-22BFED01DD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>
            <a:extLst>
              <a:ext uri="{FF2B5EF4-FFF2-40B4-BE49-F238E27FC236}">
                <a16:creationId xmlns:a16="http://schemas.microsoft.com/office/drawing/2014/main" id="{B39840A3-2AEA-4401-936E-3F2ED08B6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077E6499-4E47-4E77-A2AB-F89AE645F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03696CA-804F-4EB8-B66F-4E06ACF451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3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99C62868-8817-4A11-A150-524B9B733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A9ACC248-2659-4063-9BDF-97413B478D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2F892E22-F683-44BB-A68D-538689605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70C64DA-E8D3-4EA5-AE28-DEDE3C02211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7B20DD4A-60E2-49E0-ADD2-839303F6DB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16C2230B-F7EA-4442-A0AE-EBB13DD710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76B7FC42-62ED-43C2-BA7E-516861403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D790DB0-E956-495D-BC95-68748FCE698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6D5360D8-EC08-41FC-BEE9-020A69E9E1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3BD87BA0-473E-4652-A894-8224142033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92381D3A-9F00-4A33-BBE0-14D562A19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18ACB29-3228-4F77-8B8E-FF84524284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7B20DD4A-60E2-49E0-ADD2-839303F6DB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16C2230B-F7EA-4442-A0AE-EBB13DD710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76B7FC42-62ED-43C2-BA7E-516861403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D790DB0-E956-495D-BC95-68748FCE698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87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4581ABE5-F2F8-4243-9E07-3390D505E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EC7656F-E262-48DD-A483-791A998B41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6C8510A7-7572-46A6-AF6F-EF596E470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CD49043-E71E-4B9D-93C7-C4EB86AC4EF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4581ABE5-F2F8-4243-9E07-3390D505E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EC7656F-E262-48DD-A483-791A998B41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6C8510A7-7572-46A6-AF6F-EF596E470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CD49043-E71E-4B9D-93C7-C4EB86AC4EF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77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4581ABE5-F2F8-4243-9E07-3390D505E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EC7656F-E262-48DD-A483-791A998B41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6C8510A7-7572-46A6-AF6F-EF596E470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CD49043-E71E-4B9D-93C7-C4EB86AC4EF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8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4581ABE5-F2F8-4243-9E07-3390D505E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EC7656F-E262-48DD-A483-791A998B41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6C8510A7-7572-46A6-AF6F-EF596E470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CD49043-E71E-4B9D-93C7-C4EB86AC4EF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77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4581ABE5-F2F8-4243-9E07-3390D505E1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EC7656F-E262-48DD-A483-791A998B41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6C8510A7-7572-46A6-AF6F-EF596E470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CD49043-E71E-4B9D-93C7-C4EB86AC4EF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29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>
            <a:extLst>
              <a:ext uri="{FF2B5EF4-FFF2-40B4-BE49-F238E27FC236}">
                <a16:creationId xmlns:a16="http://schemas.microsoft.com/office/drawing/2014/main" id="{E12F5F95-B28A-45BA-88FA-4DDD537205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>
            <a:extLst>
              <a:ext uri="{FF2B5EF4-FFF2-40B4-BE49-F238E27FC236}">
                <a16:creationId xmlns:a16="http://schemas.microsoft.com/office/drawing/2014/main" id="{F861B327-1A18-48FF-8BF6-8067AFE130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116" name="슬라이드 번호 개체 틀 3">
            <a:extLst>
              <a:ext uri="{FF2B5EF4-FFF2-40B4-BE49-F238E27FC236}">
                <a16:creationId xmlns:a16="http://schemas.microsoft.com/office/drawing/2014/main" id="{C954EC14-D51F-4532-9BAE-D7C6396D2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66D6EF39-0DAA-4668-B667-03753DAA7BB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>
            <a:extLst>
              <a:ext uri="{FF2B5EF4-FFF2-40B4-BE49-F238E27FC236}">
                <a16:creationId xmlns:a16="http://schemas.microsoft.com/office/drawing/2014/main" id="{B460BD29-94F8-41C1-AEC5-D730B1C26E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슬라이드 노트 개체 틀 2">
            <a:extLst>
              <a:ext uri="{FF2B5EF4-FFF2-40B4-BE49-F238E27FC236}">
                <a16:creationId xmlns:a16="http://schemas.microsoft.com/office/drawing/2014/main" id="{DB6C6C3D-479F-4762-953E-6AEB9F40A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604" name="슬라이드 번호 개체 틀 3">
            <a:extLst>
              <a:ext uri="{FF2B5EF4-FFF2-40B4-BE49-F238E27FC236}">
                <a16:creationId xmlns:a16="http://schemas.microsoft.com/office/drawing/2014/main" id="{94F6824F-C1F0-4829-BC05-B9698F945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9779DAA-47FB-49F1-AB49-377079CBBBC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>
            <a:extLst>
              <a:ext uri="{FF2B5EF4-FFF2-40B4-BE49-F238E27FC236}">
                <a16:creationId xmlns:a16="http://schemas.microsoft.com/office/drawing/2014/main" id="{D09DED28-FA50-486C-9E3A-2E35749035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슬라이드 노트 개체 틀 2">
            <a:extLst>
              <a:ext uri="{FF2B5EF4-FFF2-40B4-BE49-F238E27FC236}">
                <a16:creationId xmlns:a16="http://schemas.microsoft.com/office/drawing/2014/main" id="{4D7D22ED-9053-4CE6-82D1-43CCD6324B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652" name="슬라이드 번호 개체 틀 3">
            <a:extLst>
              <a:ext uri="{FF2B5EF4-FFF2-40B4-BE49-F238E27FC236}">
                <a16:creationId xmlns:a16="http://schemas.microsoft.com/office/drawing/2014/main" id="{041AAFF8-06B6-4987-8BD6-06723E0E5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93C6F68-3B57-4B89-85F2-7967C935BA7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6A7787A9-2CE8-44FA-ABD6-C431EA9671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5EB88875-D4A3-4A4C-A8D0-8824AE3FE7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700" name="슬라이드 번호 개체 틀 3">
            <a:extLst>
              <a:ext uri="{FF2B5EF4-FFF2-40B4-BE49-F238E27FC236}">
                <a16:creationId xmlns:a16="http://schemas.microsoft.com/office/drawing/2014/main" id="{E35AD6FF-52EA-49BA-AA4E-9C2AF855D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71A7CC7-1FC8-4918-A035-F5B63F86862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2EBE030C-7768-4C72-A7DD-1D10815BF9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>
            <a:extLst>
              <a:ext uri="{FF2B5EF4-FFF2-40B4-BE49-F238E27FC236}">
                <a16:creationId xmlns:a16="http://schemas.microsoft.com/office/drawing/2014/main" id="{D8E32340-2290-499B-AFF3-E1F8BED7AE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931545E1-130A-46FD-A943-33776FEDA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28E58FD-8B7F-40F9-9427-AD4FC5DAAA7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6D605512-83D1-4838-BC49-7733ADAF0D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12933CAA-F9AB-487D-8094-082340B347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65C5D547-C09C-4EB1-8A54-551AD25D7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8BC918-2A3B-446E-A740-957A9972333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F41F47AB-1BFA-4936-8E33-FDEB6E9E37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755D8988-F62C-402E-8B42-0B021BF22E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9863554E-833B-4D88-A4EF-A8815D413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8B959F8-E335-41C4-A2EB-6E6CB4B7E1A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5257800" y="1600200"/>
            <a:ext cx="6248400" cy="3524400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1" y="685800"/>
            <a:ext cx="3549761" cy="4438800"/>
          </a:xfrm>
          <a:prstGeom prst="rect">
            <a:avLst/>
          </a:prstGeom>
          <a:ln w="3175">
            <a:solidFill>
              <a:srgbClr val="0E57A6"/>
            </a:solidFill>
          </a:ln>
        </p:spPr>
      </p:pic>
    </p:spTree>
    <p:extLst>
      <p:ext uri="{BB962C8B-B14F-4D97-AF65-F5344CB8AC3E}">
        <p14:creationId xmlns:p14="http://schemas.microsoft.com/office/powerpoint/2010/main" val="197999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>
              <a:lumMod val="95000"/>
              <a:alpha val="69804"/>
            </a:schemeClr>
          </a:solidFill>
          <a:ln w="53975">
            <a:solidFill>
              <a:srgbClr val="0F4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906959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358775" indent="-35877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3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0" y="2489393"/>
            <a:ext cx="12192000" cy="1125853"/>
          </a:xfrm>
          <a:solidFill>
            <a:srgbClr val="F2F2F2"/>
          </a:solidFill>
        </p:spPr>
        <p:txBody>
          <a:bodyPr/>
          <a:lstStyle>
            <a:lvl1pPr algn="ctr">
              <a:defRPr sz="4800" b="0">
                <a:solidFill>
                  <a:srgbClr val="3F2E1F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01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492537" y="2542622"/>
            <a:ext cx="8908026" cy="4054730"/>
          </a:xfrm>
        </p:spPr>
        <p:txBody>
          <a:bodyPr/>
          <a:lstStyle>
            <a:lvl1pPr marL="265113" indent="-2651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rgbClr val="1877AC"/>
                </a:solidFill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42145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564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116632"/>
            <a:ext cx="12192000" cy="0"/>
            <a:chOff x="0" y="908051"/>
            <a:chExt cx="12192000" cy="0"/>
          </a:xfrm>
        </p:grpSpPr>
        <p:cxnSp>
          <p:nvCxnSpPr>
            <p:cNvPr id="19" name="직선 연결선 1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8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0F4A6B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458759" y="6309321"/>
            <a:ext cx="30861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Copyright 2025 </a:t>
            </a: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All rights reserved.</a:t>
            </a:r>
            <a:endParaRPr lang="ko-KR" altLang="ko-KR" sz="1100" b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516685"/>
            <a:ext cx="22989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61AE1A-C4B0-4ABC-9267-96C565122F9E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12192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04244"/>
            <a:ext cx="1008112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94627" y="1010777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C8B22ED7-BC8E-4517-8BBF-7B69A55A7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1351" y="6503988"/>
            <a:ext cx="1115483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A17DAD6D-09F9-4593-B55D-C93CBF5EC7BC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3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9" r:id="rId8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ys.co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ffeebeankorea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21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134232" y="1056503"/>
            <a:ext cx="6248400" cy="3524400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altLang="ko-KR" dirty="0">
                <a:solidFill>
                  <a:srgbClr val="7F7F7F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정적 웹페이지 </a:t>
            </a:r>
            <a:r>
              <a:rPr lang="ko-KR" altLang="en-US" dirty="0" err="1"/>
              <a:t>크롤링</a:t>
            </a:r>
            <a:r>
              <a:rPr lang="ko-KR" altLang="en-US" dirty="0"/>
              <a:t>  </a:t>
            </a:r>
            <a:r>
              <a:rPr lang="zh-CN" altLang="en-US" b="0" dirty="0"/>
              <a:t>爬取静态网页</a:t>
            </a:r>
            <a:endParaRPr lang="ko-KR" altLang="en-US" dirty="0"/>
          </a:p>
          <a:p>
            <a:pPr>
              <a:spcBef>
                <a:spcPts val="100"/>
              </a:spcBef>
            </a:pPr>
            <a:r>
              <a:rPr lang="en-US" altLang="ko-KR" dirty="0">
                <a:solidFill>
                  <a:srgbClr val="7F7F7F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동적 웹페이지 </a:t>
            </a:r>
            <a:r>
              <a:rPr lang="ko-KR" altLang="en-US" dirty="0" err="1"/>
              <a:t>크롤링</a:t>
            </a:r>
            <a:r>
              <a:rPr lang="ko-KR" altLang="en-US" dirty="0"/>
              <a:t>  </a:t>
            </a:r>
            <a:r>
              <a:rPr lang="zh-CN" altLang="en-US" b="0" dirty="0"/>
              <a:t>动态网页抓取</a:t>
            </a:r>
            <a:endParaRPr lang="ko-KR" altLang="en-US" dirty="0"/>
          </a:p>
          <a:p>
            <a:pPr>
              <a:spcBef>
                <a:spcPts val="100"/>
              </a:spcBef>
            </a:pPr>
            <a:endParaRPr lang="en-US" altLang="ko-KR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0" y="5517232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06 </a:t>
            </a:r>
            <a:r>
              <a:rPr lang="ko-KR" altLang="en-US" sz="3600" b="1" dirty="0">
                <a:solidFill>
                  <a:schemeClr val="bg1"/>
                </a:solidFill>
              </a:rPr>
              <a:t>웹페이지 분석 </a:t>
            </a:r>
            <a:r>
              <a:rPr lang="ko-KR" altLang="en-US" sz="3600" b="1" dirty="0" err="1">
                <a:solidFill>
                  <a:schemeClr val="bg1"/>
                </a:solidFill>
              </a:rPr>
              <a:t>기반빅데이터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3200" dirty="0">
                <a:solidFill>
                  <a:schemeClr val="bg1"/>
                </a:solidFill>
              </a:rPr>
              <a:t>基于网页分析大数据抓取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8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A7B7F87D-6ECE-4272-AB54-1F02E0A8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D19F582-44F7-459B-8266-FDED814A0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크롤링</a:t>
            </a:r>
            <a:r>
              <a:rPr lang="ko-KR" altLang="en-US" dirty="0"/>
              <a:t> 허용 여부 확인하기 </a:t>
            </a:r>
            <a:r>
              <a:rPr lang="zh-CN" altLang="en-US" dirty="0"/>
              <a:t>检查是否允许抓取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웹 페이지를 크롤링하기 전에 </a:t>
            </a:r>
            <a:r>
              <a:rPr lang="ko-KR" altLang="en-US" dirty="0" err="1"/>
              <a:t>크롤링</a:t>
            </a:r>
            <a:r>
              <a:rPr lang="ko-KR" altLang="en-US" dirty="0"/>
              <a:t> 허용 여부를 확인하기 위해 주소 창에 ‘</a:t>
            </a:r>
            <a:r>
              <a:rPr lang="ko-KR" altLang="en-US" b="1" dirty="0"/>
              <a:t>크롤링할 주소</a:t>
            </a:r>
            <a:r>
              <a:rPr lang="en-US" altLang="ko-KR" b="1" dirty="0"/>
              <a:t>/robots.txt</a:t>
            </a:r>
            <a:r>
              <a:rPr lang="en-US" altLang="ko-KR" dirty="0"/>
              <a:t>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3">
              <a:defRPr/>
            </a:pPr>
            <a:r>
              <a:rPr lang="zh-CN" altLang="en-US" dirty="0"/>
              <a:t>在抓取网页之前，请在地址栏中输入“地址要抓取</a:t>
            </a:r>
            <a:r>
              <a:rPr lang="en-US" altLang="zh-CN" dirty="0"/>
              <a:t>/robots.txt”</a:t>
            </a:r>
            <a:r>
              <a:rPr lang="zh-CN" altLang="en-US" dirty="0"/>
              <a:t>，检查是否允许抓取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만약 </a:t>
            </a:r>
            <a:r>
              <a:rPr lang="en-US" altLang="ko-KR" dirty="0"/>
              <a:t>robots.txt </a:t>
            </a:r>
            <a:r>
              <a:rPr lang="ko-KR" altLang="en-US" dirty="0"/>
              <a:t>파일이 없다면 수집에 대한 정책이 없으니 </a:t>
            </a:r>
            <a:r>
              <a:rPr lang="ko-KR" altLang="en-US" dirty="0" err="1"/>
              <a:t>크롤링을</a:t>
            </a:r>
            <a:r>
              <a:rPr lang="ko-KR" altLang="en-US" dirty="0"/>
              <a:t> 해도 된다는 의미</a:t>
            </a:r>
            <a:endParaRPr lang="en-US" altLang="ko-KR" dirty="0"/>
          </a:p>
          <a:p>
            <a:pPr lvl="3">
              <a:defRPr/>
            </a:pPr>
            <a:r>
              <a:rPr lang="zh-CN" altLang="en-US" dirty="0"/>
              <a:t>如果没有</a:t>
            </a:r>
            <a:r>
              <a:rPr lang="en-US" altLang="zh-CN" dirty="0"/>
              <a:t>robots.txt</a:t>
            </a:r>
            <a:r>
              <a:rPr lang="zh-CN" altLang="en-US" dirty="0"/>
              <a:t>文件，则表示没有收集策略，因此您可以对它们进行爬网。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22533" name="그림 1">
            <a:extLst>
              <a:ext uri="{FF2B5EF4-FFF2-40B4-BE49-F238E27FC236}">
                <a16:creationId xmlns:a16="http://schemas.microsoft.com/office/drawing/2014/main" id="{A21A997F-991C-4F41-85DD-8EA600C7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0" y="3582541"/>
            <a:ext cx="6279056" cy="290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그림 2">
            <a:extLst>
              <a:ext uri="{FF2B5EF4-FFF2-40B4-BE49-F238E27FC236}">
                <a16:creationId xmlns:a16="http://schemas.microsoft.com/office/drawing/2014/main" id="{D915D81A-567F-4F58-8FE3-94577447A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170" y="4533089"/>
            <a:ext cx="4303864" cy="177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AB2E3-D008-0B43-DB80-7E5EBC934881}"/>
              </a:ext>
            </a:extLst>
          </p:cNvPr>
          <p:cNvSpPr txBox="1"/>
          <p:nvPr/>
        </p:nvSpPr>
        <p:spPr>
          <a:xfrm>
            <a:off x="1356851" y="3689582"/>
            <a:ext cx="884903" cy="3023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ko-KR" altLang="en-US" sz="3600" dirty="0"/>
              <a:t>表示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8AB0C-317F-C914-89BD-B693FEFB29BA}"/>
              </a:ext>
            </a:extLst>
          </p:cNvPr>
          <p:cNvSpPr txBox="1"/>
          <p:nvPr/>
        </p:nvSpPr>
        <p:spPr>
          <a:xfrm>
            <a:off x="4626075" y="3589740"/>
            <a:ext cx="1066801" cy="38609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是否允许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E22DB-2922-CBE7-342F-DD8DEC6D1236}"/>
              </a:ext>
            </a:extLst>
          </p:cNvPr>
          <p:cNvSpPr txBox="1"/>
          <p:nvPr/>
        </p:nvSpPr>
        <p:spPr>
          <a:xfrm>
            <a:off x="5029199" y="4464262"/>
            <a:ext cx="1764891" cy="3023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允许所有访问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FC614-675E-2197-A5D0-1A64B1837528}"/>
              </a:ext>
            </a:extLst>
          </p:cNvPr>
          <p:cNvSpPr txBox="1"/>
          <p:nvPr/>
        </p:nvSpPr>
        <p:spPr>
          <a:xfrm>
            <a:off x="5031106" y="5429248"/>
            <a:ext cx="1479755" cy="3023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禁止所有</a:t>
            </a:r>
            <a:r>
              <a:rPr lang="ko-KR" altLang="en-US" sz="3600" dirty="0"/>
              <a:t>访问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2E757-8D50-CD2E-DA9D-C481C1392092}"/>
              </a:ext>
            </a:extLst>
          </p:cNvPr>
          <p:cNvSpPr txBox="1"/>
          <p:nvPr/>
        </p:nvSpPr>
        <p:spPr>
          <a:xfrm>
            <a:off x="5089505" y="6316281"/>
            <a:ext cx="2305665" cy="3023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禁止仅访问某些目录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9E621-C36D-A01D-02C9-E9B10CC3FF4C}"/>
              </a:ext>
            </a:extLst>
          </p:cNvPr>
          <p:cNvSpPr txBox="1"/>
          <p:nvPr/>
        </p:nvSpPr>
        <p:spPr>
          <a:xfrm>
            <a:off x="7393874" y="6267016"/>
            <a:ext cx="3466515" cy="4008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图 </a:t>
            </a:r>
            <a:r>
              <a:rPr lang="en-US" altLang="zh-CN" sz="3600" dirty="0"/>
              <a:t>6-1 </a:t>
            </a:r>
            <a:r>
              <a:rPr lang="zh-CN" altLang="en-US" sz="3600" dirty="0"/>
              <a:t>示例：禁止仅访问某些目录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6D4101E3-9398-42E1-BD3C-6FA799F9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r>
              <a:rPr lang="ko-KR" altLang="en-US" sz="1800" dirty="0"/>
              <a:t> 哈雷咖啡店信息抓取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C1BA978-57FB-41B6-A798-FA198B588E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515963" cy="551834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웹 페이지 분석하기 </a:t>
            </a:r>
            <a:r>
              <a:rPr lang="zh-CN" altLang="en-US" b="0" dirty="0"/>
              <a:t>静态网页爬虫练习分析网页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매장 정보 찾기</a:t>
            </a:r>
            <a:r>
              <a:rPr lang="zh-CN" altLang="en-US" dirty="0"/>
              <a:t>查找店铺信息</a:t>
            </a:r>
            <a:r>
              <a:rPr lang="ko-KR" altLang="en-US" dirty="0"/>
              <a:t> </a:t>
            </a:r>
            <a:r>
              <a:rPr lang="en-US" altLang="ko-KR" dirty="0"/>
              <a:t>_ </a:t>
            </a:r>
            <a:r>
              <a:rPr lang="en-US" altLang="ko-KR" dirty="0">
                <a:hlinkClick r:id="rId3"/>
              </a:rPr>
              <a:t>https://www.hollys.co.kr</a:t>
            </a:r>
            <a:r>
              <a:rPr lang="en-US" altLang="ko-KR" dirty="0"/>
              <a:t> 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62C1CF-DEC0-4FEE-9DEE-E3AF5306B0AB}"/>
              </a:ext>
            </a:extLst>
          </p:cNvPr>
          <p:cNvGrpSpPr/>
          <p:nvPr/>
        </p:nvGrpSpPr>
        <p:grpSpPr>
          <a:xfrm>
            <a:off x="790441" y="2045985"/>
            <a:ext cx="5908675" cy="4797425"/>
            <a:chOff x="1558926" y="1844676"/>
            <a:chExt cx="5908675" cy="4797425"/>
          </a:xfrm>
        </p:grpSpPr>
        <p:pic>
          <p:nvPicPr>
            <p:cNvPr id="24580" name="Picture 7">
              <a:extLst>
                <a:ext uri="{FF2B5EF4-FFF2-40B4-BE49-F238E27FC236}">
                  <a16:creationId xmlns:a16="http://schemas.microsoft.com/office/drawing/2014/main" id="{72F23E52-670F-43A0-B2FB-6D7C20AF7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26" y="1844676"/>
              <a:ext cx="5908675" cy="479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26D07920-25B4-4F04-A68E-FB02159C155A}"/>
                </a:ext>
              </a:extLst>
            </p:cNvPr>
            <p:cNvSpPr/>
            <p:nvPr/>
          </p:nvSpPr>
          <p:spPr>
            <a:xfrm>
              <a:off x="5519739" y="2771775"/>
              <a:ext cx="504825" cy="28733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1513" name="Picture 9">
            <a:extLst>
              <a:ext uri="{FF2B5EF4-FFF2-40B4-BE49-F238E27FC236}">
                <a16:creationId xmlns:a16="http://schemas.microsoft.com/office/drawing/2014/main" id="{5CC5CA93-EF4E-45C0-886E-1408ECD7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72" y="2084881"/>
            <a:ext cx="455295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CADDDC27-655C-499D-A5D0-4B802810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 </a:t>
            </a:r>
            <a:r>
              <a:rPr lang="en-US" altLang="ko-KR" sz="1800"/>
              <a:t>– </a:t>
            </a:r>
            <a:r>
              <a:rPr lang="ko-KR" altLang="en-US" sz="1800"/>
              <a:t>할리스커피 매장정보 크롤링</a:t>
            </a:r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17ABD4B-4EF0-4302-AE02-8DAB9A4844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en-US" altLang="ko-KR" dirty="0"/>
              <a:t>HTML </a:t>
            </a:r>
            <a:r>
              <a:rPr lang="ko-KR" altLang="en-US" dirty="0"/>
              <a:t>코드</a:t>
            </a:r>
            <a:r>
              <a:rPr lang="zh-CN" altLang="en-US" dirty="0"/>
              <a:t>代码</a:t>
            </a:r>
            <a:r>
              <a:rPr lang="ko-KR" altLang="en-US" dirty="0"/>
              <a:t> 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  </a:t>
            </a:r>
            <a:r>
              <a:rPr lang="ko-KR" altLang="en-US" dirty="0"/>
              <a:t>확인하기确认</a:t>
            </a:r>
            <a:r>
              <a:rPr lang="en-US" altLang="ko-KR" dirty="0"/>
              <a:t>:  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35F855CA-D1AD-4691-B7E5-42DCCB7B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34" y="2499769"/>
            <a:ext cx="919162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2B0D4-17AE-401D-B5F1-E89D97F529B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69" y="1571866"/>
            <a:ext cx="7266840" cy="528613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41D22-9045-49C3-958A-6D581F087021}"/>
              </a:ext>
            </a:extLst>
          </p:cNvPr>
          <p:cNvSpPr txBox="1"/>
          <p:nvPr/>
        </p:nvSpPr>
        <p:spPr>
          <a:xfrm>
            <a:off x="243191" y="535021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84ED6-E025-EB8A-F76B-29EE2B019F7F}"/>
              </a:ext>
            </a:extLst>
          </p:cNvPr>
          <p:cNvSpPr txBox="1"/>
          <p:nvPr/>
        </p:nvSpPr>
        <p:spPr>
          <a:xfrm>
            <a:off x="3729576" y="3368865"/>
            <a:ext cx="1733258" cy="2714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ko-KR" altLang="en-US" sz="3600" dirty="0"/>
              <a:t>店铺信息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75D62-FB89-1F7D-0C8B-3169C2BF0846}"/>
              </a:ext>
            </a:extLst>
          </p:cNvPr>
          <p:cNvSpPr txBox="1"/>
          <p:nvPr/>
        </p:nvSpPr>
        <p:spPr>
          <a:xfrm>
            <a:off x="3729576" y="5165864"/>
            <a:ext cx="1733258" cy="2714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ko-KR" altLang="en-US" sz="3600" dirty="0"/>
              <a:t>店铺信息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04C2D7C4-D46C-416E-A4CF-D83EA45D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 </a:t>
            </a:r>
            <a:r>
              <a:rPr lang="en-US" altLang="ko-KR" sz="1800"/>
              <a:t>– </a:t>
            </a:r>
            <a:r>
              <a:rPr lang="ko-KR" altLang="en-US" sz="1800"/>
              <a:t>할리스커피 매장정보 크롤링</a:t>
            </a:r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10A01B-28A7-4497-9E5B-C9F3DEB55B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ko-KR" altLang="en-US" dirty="0"/>
              <a:t>나머지 매장 정보 확인하기查看其余商店信息 </a:t>
            </a:r>
            <a:r>
              <a:rPr lang="en-US" altLang="ko-KR" dirty="0"/>
              <a:t>: </a:t>
            </a:r>
            <a:r>
              <a:rPr lang="en-US" altLang="ko-KR" dirty="0">
                <a:latin typeface="HY바다L" panose="02030600000101010101" pitchFamily="18" charset="-127"/>
                <a:ea typeface="HY바다L" panose="02030600000101010101" pitchFamily="18" charset="-127"/>
              </a:rPr>
              <a:t>2</a:t>
            </a:r>
            <a:r>
              <a:rPr lang="ko-KR" altLang="en-US" dirty="0">
                <a:latin typeface="HY바다L" panose="02030600000101010101" pitchFamily="18" charset="-127"/>
                <a:ea typeface="HY바다L" panose="02030600000101010101" pitchFamily="18" charset="-127"/>
              </a:rPr>
              <a:t>페이지</a:t>
            </a:r>
            <a:r>
              <a:rPr lang="en-US" altLang="ko-KR" dirty="0">
                <a:latin typeface="HY바다L" panose="02030600000101010101" pitchFamily="18" charset="-127"/>
                <a:ea typeface="HY바다L" panose="02030600000101010101" pitchFamily="18" charset="-127"/>
              </a:rPr>
              <a:t> </a:t>
            </a:r>
            <a:r>
              <a:rPr lang="ko-KR" altLang="en-US" dirty="0">
                <a:latin typeface="HY바다L" panose="02030600000101010101" pitchFamily="18" charset="-127"/>
                <a:ea typeface="HY바다L" panose="02030600000101010101" pitchFamily="18" charset="-127"/>
              </a:rPr>
              <a:t>확인</a:t>
            </a:r>
            <a:r>
              <a:rPr lang="en-US" altLang="ko-KR" dirty="0">
                <a:latin typeface="HY바다L" panose="02030600000101010101" pitchFamily="18" charset="-127"/>
                <a:ea typeface="HY바다L" panose="02030600000101010101" pitchFamily="18" charset="-127"/>
              </a:rPr>
              <a:t> </a:t>
            </a:r>
            <a:r>
              <a:rPr lang="ko-KR" altLang="en-US" dirty="0"/>
              <a:t>查看页面</a:t>
            </a:r>
            <a:endParaRPr lang="en-US" altLang="ko-KR" dirty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28677" name="그림 2">
            <a:extLst>
              <a:ext uri="{FF2B5EF4-FFF2-40B4-BE49-F238E27FC236}">
                <a16:creationId xmlns:a16="http://schemas.microsoft.com/office/drawing/2014/main" id="{60DA87C2-AACE-426B-A60D-5C411C63B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5" r="48329" b="-1059"/>
          <a:stretch/>
        </p:blipFill>
        <p:spPr bwMode="auto">
          <a:xfrm>
            <a:off x="1240729" y="5700250"/>
            <a:ext cx="2730864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91FDD61C-067C-4136-A825-FB27F3B4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65" y="3650061"/>
            <a:ext cx="919162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93D12F-C522-4D32-A70C-F282C69ADB29}"/>
              </a:ext>
            </a:extLst>
          </p:cNvPr>
          <p:cNvSpPr txBox="1"/>
          <p:nvPr/>
        </p:nvSpPr>
        <p:spPr>
          <a:xfrm>
            <a:off x="9095362" y="3390560"/>
            <a:ext cx="2937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2">
              <a:defRPr/>
            </a:pPr>
            <a:r>
              <a:rPr lang="en-US" altLang="ko-KR" sz="1600"/>
              <a:t>HTML </a:t>
            </a:r>
            <a:r>
              <a:rPr lang="ko-KR" altLang="en-US" sz="1600"/>
              <a:t>소스코드 확인하기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1AB452-5F5A-4C10-8F8C-3430FF1AAF5C}"/>
              </a:ext>
            </a:extLst>
          </p:cNvPr>
          <p:cNvGrpSpPr/>
          <p:nvPr/>
        </p:nvGrpSpPr>
        <p:grpSpPr>
          <a:xfrm>
            <a:off x="46715" y="2402352"/>
            <a:ext cx="8304495" cy="3263679"/>
            <a:chOff x="46715" y="2402352"/>
            <a:chExt cx="8304495" cy="32636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003E8E-A95F-4C21-BD5F-EF011888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5" y="2402352"/>
              <a:ext cx="8304495" cy="3228140"/>
            </a:xfrm>
            <a:prstGeom prst="rect">
              <a:avLst/>
            </a:prstGeom>
          </p:spPr>
        </p:pic>
        <p:pic>
          <p:nvPicPr>
            <p:cNvPr id="12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25CE69F9-870D-4540-ABCA-3942EF4C1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4030868" y="5302707"/>
              <a:ext cx="336188" cy="36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37536B-129D-43FA-A1C3-0EE20A54659B}"/>
                </a:ext>
              </a:extLst>
            </p:cNvPr>
            <p:cNvSpPr/>
            <p:nvPr/>
          </p:nvSpPr>
          <p:spPr>
            <a:xfrm>
              <a:off x="1517515" y="4348264"/>
              <a:ext cx="3754876" cy="431354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040A76-3B7E-40D1-B949-6DF46FE85C06}"/>
              </a:ext>
            </a:extLst>
          </p:cNvPr>
          <p:cNvGrpSpPr/>
          <p:nvPr/>
        </p:nvGrpSpPr>
        <p:grpSpPr>
          <a:xfrm>
            <a:off x="5199381" y="4085618"/>
            <a:ext cx="6945904" cy="2700300"/>
            <a:chOff x="5199381" y="4085618"/>
            <a:chExt cx="6945904" cy="2700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B74DFC-2ED2-43F7-A7A7-D02C4523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381" y="4085618"/>
              <a:ext cx="6945904" cy="27003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2D7F757-E4E9-4AF4-9315-E5412ADD9393}"/>
                </a:ext>
              </a:extLst>
            </p:cNvPr>
            <p:cNvSpPr/>
            <p:nvPr/>
          </p:nvSpPr>
          <p:spPr>
            <a:xfrm>
              <a:off x="6309884" y="5455185"/>
              <a:ext cx="5723192" cy="8982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98CD29-6D88-90A2-CDF1-22E97D1BC678}"/>
              </a:ext>
            </a:extLst>
          </p:cNvPr>
          <p:cNvSpPr txBox="1"/>
          <p:nvPr/>
        </p:nvSpPr>
        <p:spPr>
          <a:xfrm>
            <a:off x="3394953" y="2500383"/>
            <a:ext cx="2030141" cy="4081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第 </a:t>
            </a:r>
            <a:r>
              <a:rPr lang="en-US" altLang="zh-CN" sz="3600" dirty="0"/>
              <a:t>2 </a:t>
            </a:r>
            <a:r>
              <a:rPr lang="zh-CN" altLang="en-US" sz="3600" dirty="0"/>
              <a:t>页的网页地址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63897-7545-A049-FD3D-69D99F8E4150}"/>
              </a:ext>
            </a:extLst>
          </p:cNvPr>
          <p:cNvSpPr txBox="1"/>
          <p:nvPr/>
        </p:nvSpPr>
        <p:spPr>
          <a:xfrm>
            <a:off x="9868204" y="3076809"/>
            <a:ext cx="1998499" cy="4830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ko-KR" altLang="en-US" sz="3600" dirty="0"/>
              <a:t>检查 </a:t>
            </a:r>
            <a:r>
              <a:rPr lang="en-US" altLang="ko-KR" sz="3600" dirty="0"/>
              <a:t>HTML </a:t>
            </a:r>
            <a:r>
              <a:rPr lang="ko-KR" altLang="en-US" sz="3600" dirty="0"/>
              <a:t>源代码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34C0-D4B5-0C2E-38BB-E9AAE0500806}"/>
              </a:ext>
            </a:extLst>
          </p:cNvPr>
          <p:cNvSpPr txBox="1"/>
          <p:nvPr/>
        </p:nvSpPr>
        <p:spPr>
          <a:xfrm>
            <a:off x="1183295" y="6009120"/>
            <a:ext cx="3402192" cy="360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图 </a:t>
            </a:r>
            <a:r>
              <a:rPr lang="en-US" altLang="zh-CN" sz="3600" dirty="0"/>
              <a:t>6-4 </a:t>
            </a:r>
            <a:r>
              <a:rPr lang="zh-CN" altLang="en-US" sz="3600" dirty="0"/>
              <a:t>移动 </a:t>
            </a:r>
            <a:r>
              <a:rPr lang="en-US" altLang="zh-CN" sz="3600" dirty="0"/>
              <a:t>2 </a:t>
            </a:r>
            <a:r>
              <a:rPr lang="zh-CN" altLang="en-US" sz="3600" dirty="0"/>
              <a:t>页后检查 </a:t>
            </a:r>
            <a:r>
              <a:rPr lang="en-US" altLang="zh-CN" sz="3600" dirty="0"/>
              <a:t>HTML </a:t>
            </a:r>
            <a:r>
              <a:rPr lang="zh-CN" altLang="en-US" sz="3600" dirty="0"/>
              <a:t>代码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2652B1AC-0CCB-4769-8F38-6BA493B7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D64C00-0795-49C9-BC6B-99016D2D4D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마지막 페이지 확인 </a:t>
            </a:r>
            <a:r>
              <a:rPr lang="zh-CN" altLang="en-US" dirty="0"/>
              <a:t>检查最后一页</a:t>
            </a:r>
            <a:endParaRPr lang="en-US" altLang="ko-KR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A60102-4FFF-4365-A2AD-C145956263EC}"/>
              </a:ext>
            </a:extLst>
          </p:cNvPr>
          <p:cNvCxnSpPr/>
          <p:nvPr/>
        </p:nvCxnSpPr>
        <p:spPr>
          <a:xfrm>
            <a:off x="6725218" y="4936451"/>
            <a:ext cx="28733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FB2FB49-45D1-4320-9DC0-550E01AF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36" y="6464785"/>
            <a:ext cx="3519983" cy="1966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EB1DF11-777A-4EC1-85C8-5086C9ACC5F2}"/>
              </a:ext>
            </a:extLst>
          </p:cNvPr>
          <p:cNvGrpSpPr/>
          <p:nvPr/>
        </p:nvGrpSpPr>
        <p:grpSpPr>
          <a:xfrm>
            <a:off x="1783537" y="2592413"/>
            <a:ext cx="8955665" cy="3967272"/>
            <a:chOff x="1783537" y="2592413"/>
            <a:chExt cx="8955665" cy="3967272"/>
          </a:xfrm>
        </p:grpSpPr>
        <p:pic>
          <p:nvPicPr>
            <p:cNvPr id="32773" name="그림 1">
              <a:extLst>
                <a:ext uri="{FF2B5EF4-FFF2-40B4-BE49-F238E27FC236}">
                  <a16:creationId xmlns:a16="http://schemas.microsoft.com/office/drawing/2014/main" id="{50B15519-DAAE-4A14-A55B-69D8805A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541" y="4057785"/>
              <a:ext cx="5472112" cy="250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9493C3-B52D-4F7B-8469-17CD058C3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37" y="2592413"/>
              <a:ext cx="8955665" cy="3668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A08B38-474B-47F4-8886-2525D7702C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크롤링하기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en-US" altLang="ko-KR" dirty="0" err="1"/>
              <a:t>BeautifulSoup</a:t>
            </a:r>
            <a:r>
              <a:rPr lang="ko-KR" altLang="en-US" dirty="0"/>
              <a:t>과 </a:t>
            </a:r>
            <a:r>
              <a:rPr lang="en-US" altLang="ko-KR" dirty="0" err="1"/>
              <a:t>urllib.request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r>
              <a:rPr lang="ko-KR" altLang="en-US" dirty="0"/>
              <a:t> 导入</a:t>
            </a:r>
            <a:r>
              <a:rPr lang="en-US" altLang="ko-KR" dirty="0" err="1"/>
              <a:t>BeautifulSoup</a:t>
            </a:r>
            <a:r>
              <a:rPr lang="ko-KR" altLang="en-US" dirty="0"/>
              <a:t>和</a:t>
            </a:r>
            <a:r>
              <a:rPr lang="en-US" altLang="ko-KR" dirty="0" err="1"/>
              <a:t>urllib.request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작업 결과를 저장할 </a:t>
            </a:r>
            <a:r>
              <a:rPr lang="en-US" altLang="ko-KR" dirty="0"/>
              <a:t>result </a:t>
            </a:r>
            <a:r>
              <a:rPr lang="ko-KR" altLang="en-US" dirty="0"/>
              <a:t>리스트 준비 </a:t>
            </a:r>
            <a:r>
              <a:rPr lang="zh-CN" altLang="en-US" dirty="0"/>
              <a:t>准备用于存储操作结果的</a:t>
            </a:r>
            <a:r>
              <a:rPr lang="en-US" altLang="zh-CN" dirty="0"/>
              <a:t>result</a:t>
            </a:r>
            <a:r>
              <a:rPr lang="zh-CN" altLang="en-US" dirty="0"/>
              <a:t>列表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348F5-A74B-4B4B-A02C-7AFB37F7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2541453"/>
            <a:ext cx="8153400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9011F-E1E4-4E83-8D91-692FE4F3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587" y="4316547"/>
            <a:ext cx="8124825" cy="676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A37186-B730-46A3-93A9-C72328275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263" y="5319302"/>
            <a:ext cx="5734050" cy="6858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1EA2E54-48EC-4B08-9424-517C718EA6BF}"/>
              </a:ext>
            </a:extLst>
          </p:cNvPr>
          <p:cNvSpPr txBox="1">
            <a:spLocks/>
          </p:cNvSpPr>
          <p:nvPr/>
        </p:nvSpPr>
        <p:spPr bwMode="auto">
          <a:xfrm>
            <a:off x="690785" y="269032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1B9CC-D902-C5AC-347F-DCB6DD529307}"/>
              </a:ext>
            </a:extLst>
          </p:cNvPr>
          <p:cNvSpPr txBox="1"/>
          <p:nvPr/>
        </p:nvSpPr>
        <p:spPr>
          <a:xfrm>
            <a:off x="5732207" y="6061412"/>
            <a:ext cx="5734050" cy="4796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重新进行爬取时，需先删除先前任务中保存的</a:t>
            </a:r>
            <a:r>
              <a:rPr lang="en-US" altLang="zh-CN" sz="3600" dirty="0"/>
              <a:t>result</a:t>
            </a:r>
            <a:r>
              <a:rPr lang="zh-CN" altLang="en-US" sz="3600" dirty="0"/>
              <a:t>内容再开始操作。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7903E0F-56B3-4F0B-A373-12FA1FAA5B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 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크롤링하기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在 </a:t>
            </a:r>
            <a:r>
              <a:rPr lang="en-US" altLang="ko-KR" dirty="0"/>
              <a:t>Python shell </a:t>
            </a:r>
            <a:r>
              <a:rPr lang="ko-KR" altLang="en-US" dirty="0"/>
              <a:t>窗口中爬行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객체를 생성하여 파싱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通过创建 </a:t>
            </a: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对象进行解析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➊ </a:t>
            </a:r>
            <a:r>
              <a:rPr lang="en-US" altLang="ko-KR" dirty="0"/>
              <a:t>1~51</a:t>
            </a:r>
            <a:r>
              <a:rPr lang="ko-KR" altLang="en-US" dirty="0"/>
              <a:t>페이지까지 반복해서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 </a:t>
            </a:r>
            <a:r>
              <a:rPr lang="zh-CN" altLang="en-US" dirty="0"/>
              <a:t>重复第 </a:t>
            </a:r>
            <a:r>
              <a:rPr lang="en-US" altLang="zh-CN" dirty="0"/>
              <a:t>1~51 </a:t>
            </a:r>
            <a:r>
              <a:rPr lang="zh-CN" altLang="en-US" dirty="0"/>
              <a:t>页的 </a:t>
            </a:r>
            <a:r>
              <a:rPr lang="en-US" altLang="zh-CN" dirty="0"/>
              <a:t>URL </a:t>
            </a:r>
            <a:r>
              <a:rPr lang="zh-CN" altLang="en-US" dirty="0"/>
              <a:t>设置</a:t>
            </a:r>
            <a:r>
              <a:rPr lang="ko-KR" altLang="en-US" dirty="0"/>
              <a:t>   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➋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요청하여 응답 받은 웹 페이지 저장</a:t>
            </a:r>
            <a:r>
              <a:rPr lang="en-US" altLang="ko-KR" dirty="0"/>
              <a:t> 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  </a:t>
            </a:r>
            <a:r>
              <a:rPr lang="zh-CN" altLang="en-US" dirty="0"/>
              <a:t>通过请求 </a:t>
            </a:r>
            <a:r>
              <a:rPr lang="en-US" altLang="zh-CN" dirty="0"/>
              <a:t>URL </a:t>
            </a:r>
            <a:r>
              <a:rPr lang="zh-CN" altLang="en-US" dirty="0"/>
              <a:t>保存收到响应的网页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➌ </a:t>
            </a: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 생성 </a:t>
            </a:r>
            <a:r>
              <a:rPr lang="en-US" altLang="ko-KR" dirty="0"/>
              <a:t> </a:t>
            </a:r>
            <a:r>
              <a:rPr lang="ko-KR" altLang="en-US" dirty="0"/>
              <a:t>创建对象</a:t>
            </a:r>
            <a:r>
              <a:rPr lang="en-US" altLang="ko-KR" dirty="0"/>
              <a:t>               </a:t>
            </a:r>
          </a:p>
          <a:p>
            <a:pPr marL="628650" lvl="3" indent="0">
              <a:buNone/>
              <a:defRPr/>
            </a:pPr>
            <a:r>
              <a:rPr lang="ko-KR" altLang="en-US" dirty="0"/>
              <a:t>➍ </a:t>
            </a:r>
            <a:r>
              <a:rPr lang="en-US" altLang="ko-KR" dirty="0" err="1"/>
              <a:t>tr</a:t>
            </a:r>
            <a:r>
              <a:rPr lang="en-US" altLang="ko-KR" dirty="0"/>
              <a:t> </a:t>
            </a:r>
            <a:r>
              <a:rPr lang="ko-KR" altLang="en-US" dirty="0"/>
              <a:t>태그 하위의 </a:t>
            </a:r>
            <a:r>
              <a:rPr lang="en-US" altLang="ko-KR" dirty="0"/>
              <a:t>td </a:t>
            </a:r>
            <a:r>
              <a:rPr lang="ko-KR" altLang="en-US" dirty="0"/>
              <a:t>태그 중에서 필요한 항목만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추출하여 </a:t>
            </a:r>
            <a:r>
              <a:rPr lang="en-US" altLang="ko-KR" dirty="0"/>
              <a:t>result </a:t>
            </a:r>
            <a:r>
              <a:rPr lang="ko-KR" altLang="en-US" dirty="0"/>
              <a:t>리스트에 추가 저장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zh-CN" dirty="0"/>
              <a:t>tr </a:t>
            </a:r>
            <a:r>
              <a:rPr lang="zh-CN" altLang="en-US" dirty="0"/>
              <a:t>标记仅从下面的 </a:t>
            </a:r>
            <a:r>
              <a:rPr lang="en-US" altLang="zh-CN" dirty="0"/>
              <a:t>td </a:t>
            </a:r>
            <a:r>
              <a:rPr lang="zh-CN" altLang="en-US" dirty="0"/>
              <a:t>标签中获取必要的项目 </a:t>
            </a:r>
            <a:endParaRPr lang="en-US" altLang="zh-CN" dirty="0"/>
          </a:p>
          <a:p>
            <a:pPr marL="628650" lvl="3" indent="0">
              <a:buNone/>
              <a:defRPr/>
            </a:pPr>
            <a:r>
              <a:rPr lang="zh-CN" altLang="en-US" dirty="0"/>
              <a:t>提取并添加到结果列表中并保存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C3513-B1F6-4112-99D8-0D9CE2A9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81" y="958477"/>
            <a:ext cx="6804235" cy="588006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C97E85C-C8B6-F2E1-2840-9EF27A2D4C3D}"/>
              </a:ext>
            </a:extLst>
          </p:cNvPr>
          <p:cNvSpPr txBox="1">
            <a:spLocks/>
          </p:cNvSpPr>
          <p:nvPr/>
        </p:nvSpPr>
        <p:spPr bwMode="auto">
          <a:xfrm>
            <a:off x="405650" y="96822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0723D-2827-3C75-D7F3-2F0CE24811C1}"/>
              </a:ext>
            </a:extLst>
          </p:cNvPr>
          <p:cNvSpPr txBox="1"/>
          <p:nvPr/>
        </p:nvSpPr>
        <p:spPr>
          <a:xfrm>
            <a:off x="9429136" y="3805084"/>
            <a:ext cx="2408904" cy="7079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如果是整个事情的最后一个 </a:t>
            </a:r>
            <a:r>
              <a:rPr lang="en-US" altLang="zh-CN" sz="3600" dirty="0"/>
              <a:t>TR</a:t>
            </a:r>
            <a:r>
              <a:rPr lang="zh-CN" altLang="en-US" sz="3600" dirty="0"/>
              <a:t>，请停止爬取，因为没有商店信息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8AB0C6-3245-4D17-B556-51D02C25AF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 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크롤링하기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在 </a:t>
            </a:r>
            <a:r>
              <a:rPr lang="en-US" altLang="ko-KR" dirty="0"/>
              <a:t>Python shell </a:t>
            </a:r>
            <a:r>
              <a:rPr lang="ko-KR" altLang="en-US" dirty="0"/>
              <a:t>窗口中爬行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r>
              <a:rPr lang="ko-KR" altLang="en-US" dirty="0" err="1"/>
              <a:t>크롤링된</a:t>
            </a:r>
            <a:r>
              <a:rPr lang="ko-KR" altLang="en-US" dirty="0"/>
              <a:t> 내용 확인 </a:t>
            </a:r>
            <a:r>
              <a:rPr lang="zh-CN" altLang="en-US" dirty="0"/>
              <a:t>查看抓取的内容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➊ 결과가 저장된 </a:t>
            </a:r>
            <a:r>
              <a:rPr lang="en-US" altLang="ko-KR" dirty="0"/>
              <a:t>result</a:t>
            </a:r>
            <a:r>
              <a:rPr lang="ko-KR" altLang="en-US" dirty="0"/>
              <a:t>의 원소 개수 확인 </a:t>
            </a:r>
            <a:r>
              <a:rPr lang="en-US" altLang="ko-KR" dirty="0"/>
              <a:t> 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    </a:t>
            </a:r>
            <a:r>
              <a:rPr lang="zh-CN" altLang="en-US" dirty="0"/>
              <a:t>检查存储结果的结果的元素计数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➋ 첫 번째 원소 확인</a:t>
            </a:r>
            <a:r>
              <a:rPr lang="zh-CN" altLang="en-US" dirty="0"/>
              <a:t>检查第一次元素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➌ 마지막 원소 확인</a:t>
            </a:r>
            <a:r>
              <a:rPr lang="zh-CN" altLang="en-US" dirty="0"/>
              <a:t>检查最后一次元素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➍ 마지막 매장 정보가 저장되어 있는 </a:t>
            </a:r>
            <a:r>
              <a:rPr lang="en-US" altLang="ko-KR" dirty="0" err="1"/>
              <a:t>store_td</a:t>
            </a:r>
            <a:r>
              <a:rPr lang="ko-KR" altLang="en-US" dirty="0"/>
              <a:t>의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내용 확인</a:t>
            </a:r>
            <a:r>
              <a:rPr lang="en-US" altLang="ko-KR" dirty="0"/>
              <a:t> 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存储最后商店信息的</a:t>
            </a:r>
            <a:r>
              <a:rPr lang="en-US" altLang="ko-KR" dirty="0" err="1"/>
              <a:t>store_td</a:t>
            </a:r>
            <a:r>
              <a:rPr lang="en-US" altLang="ko-KR" dirty="0"/>
              <a:t> </a:t>
            </a:r>
            <a:r>
              <a:rPr lang="ko-KR" altLang="en-US" dirty="0"/>
              <a:t>检查内容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41B1C-D99E-4E69-846B-E3FCD005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22" y="6606793"/>
            <a:ext cx="3221379" cy="1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2B44A2-E374-418E-8996-54F3C50D9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1" b="1973"/>
          <a:stretch/>
        </p:blipFill>
        <p:spPr>
          <a:xfrm>
            <a:off x="6144641" y="965287"/>
            <a:ext cx="6014831" cy="586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F829AAC-C497-7C8A-8925-7912AC04BCA8}"/>
              </a:ext>
            </a:extLst>
          </p:cNvPr>
          <p:cNvSpPr txBox="1">
            <a:spLocks/>
          </p:cNvSpPr>
          <p:nvPr/>
        </p:nvSpPr>
        <p:spPr bwMode="auto">
          <a:xfrm>
            <a:off x="366321" y="143593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8E830D1-4D09-4752-BDAE-8D8C6C5E28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크롤링하기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dirty="0"/>
              <a:t>크롤링한 데이터 저장 형식 만들기에 사용할 </a:t>
            </a:r>
            <a:r>
              <a:rPr lang="en-US" altLang="ko-KR" dirty="0"/>
              <a:t>pandas </a:t>
            </a:r>
            <a:r>
              <a:rPr lang="ko-KR" altLang="en-US" dirty="0"/>
              <a:t>라이브러리 설치하기</a:t>
            </a:r>
            <a:r>
              <a:rPr lang="en-US" altLang="ko-KR" dirty="0"/>
              <a:t> </a:t>
            </a:r>
            <a:r>
              <a:rPr lang="zh-CN" altLang="en-US" dirty="0"/>
              <a:t>安装 </a:t>
            </a:r>
            <a:r>
              <a:rPr lang="en-US" altLang="zh-CN" dirty="0" err="1"/>
              <a:t>PAdas</a:t>
            </a:r>
            <a:r>
              <a:rPr lang="en-US" altLang="zh-CN" dirty="0"/>
              <a:t> </a:t>
            </a:r>
            <a:r>
              <a:rPr lang="zh-CN" altLang="en-US" dirty="0"/>
              <a:t>库以用于创建爬网数据存储格式</a:t>
            </a:r>
            <a:endParaRPr lang="en-US" altLang="ko-KR" sz="1400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en-US" altLang="ko-KR" dirty="0"/>
              <a:t>pandas</a:t>
            </a:r>
            <a:r>
              <a:rPr lang="ko-KR" altLang="en-US" dirty="0"/>
              <a:t>를 </a:t>
            </a:r>
            <a:r>
              <a:rPr lang="ko-KR" altLang="en-US" dirty="0" err="1"/>
              <a:t>파이썬에서</a:t>
            </a:r>
            <a:r>
              <a:rPr lang="ko-KR" altLang="en-US" dirty="0"/>
              <a:t> 사용하기위해 </a:t>
            </a:r>
            <a:r>
              <a:rPr lang="ko-KR" altLang="en-US" dirty="0" err="1"/>
              <a:t>임포트</a:t>
            </a:r>
            <a:r>
              <a:rPr lang="ko-KR" altLang="en-US" dirty="0"/>
              <a:t> 导入 </a:t>
            </a:r>
            <a:r>
              <a:rPr lang="en-US" altLang="ko-KR" dirty="0"/>
              <a:t>pandas </a:t>
            </a:r>
            <a:r>
              <a:rPr lang="ko-KR" altLang="en-US" dirty="0"/>
              <a:t>以在 </a:t>
            </a:r>
            <a:r>
              <a:rPr lang="en-US" altLang="ko-KR" dirty="0"/>
              <a:t>Python </a:t>
            </a:r>
            <a:r>
              <a:rPr lang="ko-KR" altLang="en-US" dirty="0"/>
              <a:t>中使用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sz="2800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en-US" altLang="ko-KR" dirty="0"/>
              <a:t>pandas</a:t>
            </a:r>
            <a:r>
              <a:rPr lang="ko-KR" altLang="en-US" dirty="0"/>
              <a:t>를 사용하여 테이블 형태의 데이터프레임을 생성 使用 </a:t>
            </a:r>
            <a:r>
              <a:rPr lang="en-US" altLang="ko-KR" dirty="0"/>
              <a:t>pandas </a:t>
            </a:r>
            <a:r>
              <a:rPr lang="ko-KR" altLang="en-US" dirty="0"/>
              <a:t>创建表格形式的数据帧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dirty="0"/>
              <a:t>테이블을 </a:t>
            </a:r>
            <a:r>
              <a:rPr lang="en-US" altLang="ko-KR" dirty="0"/>
              <a:t>CSV </a:t>
            </a:r>
            <a:r>
              <a:rPr lang="ko-KR" altLang="en-US" dirty="0"/>
              <a:t>파일로 저장 </a:t>
            </a:r>
            <a:r>
              <a:rPr lang="zh-CN" altLang="en-US" dirty="0"/>
              <a:t>将表另存为 </a:t>
            </a:r>
            <a:r>
              <a:rPr lang="en-US" altLang="zh-CN" dirty="0"/>
              <a:t>CSV </a:t>
            </a:r>
            <a:r>
              <a:rPr lang="zh-CN" altLang="en-US" dirty="0"/>
              <a:t>文件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75697E-A9EF-4471-8EBE-59030ADA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598" y="2419872"/>
            <a:ext cx="7228148" cy="5599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2C1527-D20C-4B23-BD69-849C007AA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67" y="3660538"/>
            <a:ext cx="7228148" cy="559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8191A5-C6A3-49C4-A629-4B49FC8AE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900" y="4773708"/>
            <a:ext cx="7245115" cy="865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4F005-50B1-472B-A1DB-F0F6AA3D1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594" y="6185193"/>
            <a:ext cx="7194213" cy="716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BB24B0-4849-4608-BA70-F26EB34DB7B9}"/>
              </a:ext>
            </a:extLst>
          </p:cNvPr>
          <p:cNvSpPr txBox="1"/>
          <p:nvPr/>
        </p:nvSpPr>
        <p:spPr>
          <a:xfrm>
            <a:off x="8526299" y="2557965"/>
            <a:ext cx="3325508" cy="4154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200" b="1" dirty="0">
                <a:solidFill>
                  <a:srgbClr val="007BC7"/>
                </a:solidFill>
              </a:rPr>
              <a:t>5</a:t>
            </a:r>
            <a:r>
              <a:rPr lang="ko-KR" altLang="en-US" sz="1200" b="1" dirty="0">
                <a:solidFill>
                  <a:srgbClr val="007BC7"/>
                </a:solidFill>
              </a:rPr>
              <a:t>장에서 이미 설치했다면</a:t>
            </a:r>
            <a:r>
              <a:rPr lang="en-US" altLang="ko-KR" sz="1200" b="1" dirty="0">
                <a:solidFill>
                  <a:srgbClr val="007BC7"/>
                </a:solidFill>
              </a:rPr>
              <a:t>, </a:t>
            </a:r>
            <a:r>
              <a:rPr lang="ko-KR" altLang="en-US" sz="1200" b="1" dirty="0">
                <a:solidFill>
                  <a:srgbClr val="007BC7"/>
                </a:solidFill>
              </a:rPr>
              <a:t>설치할 </a:t>
            </a:r>
            <a:r>
              <a:rPr lang="ko-KR" altLang="en-US" sz="1200" b="1" dirty="0" err="1">
                <a:solidFill>
                  <a:srgbClr val="007BC7"/>
                </a:solidFill>
              </a:rPr>
              <a:t>필요없음</a:t>
            </a:r>
            <a:endParaRPr lang="en-US" altLang="ko-KR" sz="1200" b="1" dirty="0">
              <a:solidFill>
                <a:srgbClr val="007BC7"/>
              </a:solidFill>
            </a:endParaRPr>
          </a:p>
          <a:p>
            <a:r>
              <a:rPr lang="zh-CN" altLang="en-US" sz="1200" b="1" dirty="0">
                <a:solidFill>
                  <a:srgbClr val="007BC7"/>
                </a:solidFill>
              </a:rPr>
              <a:t>若已在第</a:t>
            </a:r>
            <a:r>
              <a:rPr lang="en-US" altLang="zh-CN" sz="1200" b="1" dirty="0">
                <a:solidFill>
                  <a:srgbClr val="007BC7"/>
                </a:solidFill>
              </a:rPr>
              <a:t>5</a:t>
            </a:r>
            <a:r>
              <a:rPr lang="zh-CN" altLang="en-US" sz="1200" b="1" dirty="0">
                <a:solidFill>
                  <a:srgbClr val="007BC7"/>
                </a:solidFill>
              </a:rPr>
              <a:t>章完成安装，则无需再次安装。</a:t>
            </a:r>
            <a:endParaRPr lang="ko-KR" altLang="en-US" sz="1200" b="1" dirty="0">
              <a:solidFill>
                <a:srgbClr val="007BC7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4A7EDF0-9D81-90A0-82E1-C92D7FCB8497}"/>
              </a:ext>
            </a:extLst>
          </p:cNvPr>
          <p:cNvSpPr txBox="1">
            <a:spLocks/>
          </p:cNvSpPr>
          <p:nvPr/>
        </p:nvSpPr>
        <p:spPr bwMode="auto">
          <a:xfrm>
            <a:off x="366321" y="143593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38E57-40A6-4754-8F95-90AEBE22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277" y="5467054"/>
            <a:ext cx="6055990" cy="2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C3F29-4638-B8D4-A8C2-85758F003CA0}"/>
              </a:ext>
            </a:extLst>
          </p:cNvPr>
          <p:cNvSpPr txBox="1"/>
          <p:nvPr/>
        </p:nvSpPr>
        <p:spPr>
          <a:xfrm>
            <a:off x="6410634" y="5649018"/>
            <a:ext cx="5702708" cy="4822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由于需要指定存储位置的文件夹，请先在</a:t>
            </a:r>
            <a:r>
              <a:rPr lang="en-US" altLang="zh-CN" sz="3600" dirty="0" err="1"/>
              <a:t>My_Python</a:t>
            </a:r>
            <a:r>
              <a:rPr lang="zh-CN" altLang="en-US" sz="3600" dirty="0"/>
              <a:t>文件夹内创建</a:t>
            </a:r>
            <a:r>
              <a:rPr lang="en-US" altLang="zh-CN" sz="3600" dirty="0"/>
              <a:t>6</a:t>
            </a:r>
            <a:r>
              <a:rPr lang="zh-CN" altLang="en-US" sz="3600" dirty="0"/>
              <a:t>章</a:t>
            </a:r>
            <a:r>
              <a:rPr lang="en-US" altLang="zh-CN" sz="3600" dirty="0"/>
              <a:t>_date</a:t>
            </a:r>
            <a:r>
              <a:rPr lang="zh-CN" altLang="en-US" sz="3600" dirty="0"/>
              <a:t>文件夹。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6A6311-E4D3-457A-9509-9B44117B26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크롤링하기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窗口中爬行</a:t>
            </a:r>
            <a:endParaRPr lang="en-US" altLang="ko-KR" dirty="0"/>
          </a:p>
          <a:p>
            <a:pPr lvl="3">
              <a:defRPr/>
            </a:pPr>
            <a:r>
              <a:rPr lang="en-US" altLang="ko-KR" sz="1400" dirty="0" err="1"/>
              <a:t>My_Python</a:t>
            </a:r>
            <a:r>
              <a:rPr lang="en-US" altLang="ko-KR" sz="1400" dirty="0"/>
              <a:t> </a:t>
            </a:r>
            <a:r>
              <a:rPr lang="ko-KR" altLang="en-US" sz="1400" dirty="0"/>
              <a:t>폴더 하위의 </a:t>
            </a:r>
            <a:r>
              <a:rPr lang="en-US" altLang="ko-KR" sz="1400" dirty="0"/>
              <a:t>6</a:t>
            </a:r>
            <a:r>
              <a:rPr lang="ko-KR" altLang="en-US" sz="1400" dirty="0"/>
              <a:t>장</a:t>
            </a:r>
            <a:r>
              <a:rPr lang="en-US" altLang="ko-KR" sz="1400" dirty="0"/>
              <a:t>_data </a:t>
            </a:r>
            <a:r>
              <a:rPr lang="ko-KR" altLang="en-US" sz="1400" dirty="0"/>
              <a:t>폴더 안에 </a:t>
            </a:r>
            <a:r>
              <a:rPr lang="en-US" altLang="ko-KR" sz="1400" dirty="0"/>
              <a:t>hollys.csv </a:t>
            </a:r>
            <a:r>
              <a:rPr lang="ko-KR" altLang="en-US" sz="1400" dirty="0"/>
              <a:t>파일이 생성되었는지 확인</a:t>
            </a:r>
            <a:endParaRPr lang="en-US" altLang="ko-KR" sz="1400" dirty="0"/>
          </a:p>
          <a:p>
            <a:pPr lvl="3">
              <a:defRPr/>
            </a:pPr>
            <a:r>
              <a:rPr lang="en-US" altLang="ko-KR" dirty="0" err="1"/>
              <a:t>My_Python</a:t>
            </a:r>
            <a:r>
              <a:rPr lang="en-US" altLang="ko-KR" dirty="0"/>
              <a:t> </a:t>
            </a:r>
            <a:r>
              <a:rPr lang="en-US" altLang="ko-KR" dirty="0" err="1"/>
              <a:t>folder_data</a:t>
            </a:r>
            <a:r>
              <a:rPr lang="ko-KR" altLang="en-US" dirty="0"/>
              <a:t>下面的第 </a:t>
            </a:r>
            <a:r>
              <a:rPr lang="en-US" altLang="ko-KR" dirty="0"/>
              <a:t>6 </a:t>
            </a:r>
            <a:r>
              <a:rPr lang="ko-KR" altLang="en-US" dirty="0"/>
              <a:t>章检查文件夹中是否创建了</a:t>
            </a:r>
            <a:r>
              <a:rPr lang="en-US" altLang="ko-KR" dirty="0"/>
              <a:t>hollys.csv</a:t>
            </a:r>
            <a:r>
              <a:rPr lang="ko-KR" altLang="en-US" dirty="0"/>
              <a:t>文件</a:t>
            </a:r>
            <a:endParaRPr lang="en-US" altLang="ko-KR" sz="1400" dirty="0"/>
          </a:p>
        </p:txBody>
      </p:sp>
      <p:pic>
        <p:nvPicPr>
          <p:cNvPr id="43013" name="그림 1">
            <a:extLst>
              <a:ext uri="{FF2B5EF4-FFF2-40B4-BE49-F238E27FC236}">
                <a16:creationId xmlns:a16="http://schemas.microsoft.com/office/drawing/2014/main" id="{B17380DE-8722-4F4E-93CB-1C16E7A7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35"/>
          <a:stretch/>
        </p:blipFill>
        <p:spPr bwMode="auto">
          <a:xfrm>
            <a:off x="2389595" y="5456492"/>
            <a:ext cx="7902575" cy="2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D91C6D-9097-4FA6-BDAC-C1B313028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5" y="3139553"/>
            <a:ext cx="5281709" cy="2280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ED575-405C-45BE-B90E-6DE4556DB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09" y="2900472"/>
            <a:ext cx="5555508" cy="25054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E9B75FB-6A84-5DD6-A49C-58F79897ADBC}"/>
              </a:ext>
            </a:extLst>
          </p:cNvPr>
          <p:cNvSpPr txBox="1">
            <a:spLocks/>
          </p:cNvSpPr>
          <p:nvPr/>
        </p:nvSpPr>
        <p:spPr bwMode="auto">
          <a:xfrm>
            <a:off x="366321" y="143593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487EE-ED54-526D-CAE9-7186875BEC03}"/>
              </a:ext>
            </a:extLst>
          </p:cNvPr>
          <p:cNvSpPr txBox="1"/>
          <p:nvPr/>
        </p:nvSpPr>
        <p:spPr>
          <a:xfrm>
            <a:off x="11965858" y="369692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0FEBD-1989-FF6D-B429-D0EE5EEE409E}"/>
              </a:ext>
            </a:extLst>
          </p:cNvPr>
          <p:cNvSpPr txBox="1"/>
          <p:nvPr/>
        </p:nvSpPr>
        <p:spPr>
          <a:xfrm>
            <a:off x="2124067" y="5600186"/>
            <a:ext cx="4375354" cy="6424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6-6 </a:t>
            </a:r>
            <a:r>
              <a:rPr lang="zh-CN" altLang="en-US" dirty="0"/>
              <a:t>检查生成的</a:t>
            </a:r>
            <a:r>
              <a:rPr lang="en-US" altLang="zh-CN" dirty="0"/>
              <a:t>hollys.csv</a:t>
            </a:r>
            <a:r>
              <a:rPr lang="zh-CN" altLang="en-US" dirty="0"/>
              <a:t>文件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865870" y="2399071"/>
            <a:ext cx="8847438" cy="3556707"/>
          </a:xfrm>
        </p:spPr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를 제공하지 않는 웹페이지를 크롤링할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b="0" dirty="0"/>
              <a:t>    </a:t>
            </a:r>
            <a:r>
              <a:rPr lang="ko-KR" altLang="en-US" b="0" dirty="0">
                <a:latin typeface="SimSun" panose="02010600030101010101" pitchFamily="2" charset="-122"/>
              </a:rPr>
              <a:t>可以爬网不提供 </a:t>
            </a:r>
            <a:r>
              <a:rPr lang="en-US" altLang="ko-KR" b="0" dirty="0">
                <a:latin typeface="SimSun" panose="02010600030101010101" pitchFamily="2" charset="-122"/>
                <a:ea typeface="SimSun" panose="02010600030101010101" pitchFamily="2" charset="-122"/>
              </a:rPr>
              <a:t>API </a:t>
            </a:r>
            <a:r>
              <a:rPr lang="ko-KR" altLang="en-US" b="0" dirty="0">
                <a:latin typeface="SimSun" panose="02010600030101010101" pitchFamily="2" charset="-122"/>
              </a:rPr>
              <a:t>的网页。</a:t>
            </a:r>
            <a:endParaRPr lang="en-US" altLang="ko-KR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라이브러리로 정적 웹페이지를 크롤링할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b="0" dirty="0"/>
              <a:t>    可以使用 </a:t>
            </a:r>
            <a:r>
              <a:rPr lang="en-US" altLang="ko-KR" b="0" dirty="0" err="1"/>
              <a:t>BeautifulSoup</a:t>
            </a:r>
            <a:r>
              <a:rPr lang="en-US" altLang="ko-KR" b="0" dirty="0"/>
              <a:t> </a:t>
            </a:r>
            <a:r>
              <a:rPr lang="ko-KR" altLang="en-US" b="0" dirty="0"/>
              <a:t>库抓取静态网页。</a:t>
            </a:r>
            <a:endParaRPr lang="en-US" altLang="ko-KR" dirty="0"/>
          </a:p>
          <a:p>
            <a:r>
              <a:rPr lang="en-US" altLang="ko-KR" dirty="0"/>
              <a:t>Selenium </a:t>
            </a:r>
            <a:r>
              <a:rPr lang="ko-KR" altLang="en-US" dirty="0"/>
              <a:t>라이브러리로 동적 웹페이지를 크롤링할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zh-CN" altLang="en-US" b="0" dirty="0"/>
              <a:t>可以使用 </a:t>
            </a:r>
            <a:r>
              <a:rPr lang="en-US" altLang="zh-CN" b="0" dirty="0"/>
              <a:t>Selenium </a:t>
            </a:r>
            <a:r>
              <a:rPr lang="zh-CN" altLang="en-US" b="0" dirty="0"/>
              <a:t>库抓取动态网页。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22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C0EB237-2E57-4755-89F4-D3C8E0E2A8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b="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/>
              <a:t>파이썬 파일 작성하여 크롤링하기 </a:t>
            </a:r>
            <a:r>
              <a:rPr lang="zh-CN" altLang="en-US" dirty="0"/>
              <a:t>编写 </a:t>
            </a:r>
            <a:r>
              <a:rPr lang="en-US" altLang="zh-CN" dirty="0"/>
              <a:t>Python </a:t>
            </a:r>
            <a:r>
              <a:rPr lang="zh-CN" altLang="en-US" dirty="0"/>
              <a:t>文件以对其进行爬网</a:t>
            </a:r>
            <a:r>
              <a:rPr lang="ko-KR" altLang="en-US" dirty="0"/>
              <a:t>  </a:t>
            </a:r>
            <a:r>
              <a:rPr lang="en-US" altLang="ko-KR" sz="1600" b="0" i="0" u="none" strike="noStrike" baseline="0" dirty="0">
                <a:solidFill>
                  <a:srgbClr val="007BC7"/>
                </a:solidFill>
                <a:latin typeface="HelveticaNeue-Roman"/>
              </a:rPr>
              <a:t>hollysCrawler.py</a:t>
            </a:r>
            <a:endParaRPr lang="en-US" altLang="ko-KR" dirty="0">
              <a:solidFill>
                <a:srgbClr val="007BC7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6B7BD6-30A7-4DAA-86E1-951E1109D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"/>
          <a:stretch/>
        </p:blipFill>
        <p:spPr>
          <a:xfrm>
            <a:off x="196799" y="1939244"/>
            <a:ext cx="5202052" cy="4902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794B73-9908-4BBC-AA4D-5A7CD095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51" y="4374546"/>
            <a:ext cx="5551251" cy="245437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113156E-7D91-EEBE-FC39-9D76ACFAC63E}"/>
              </a:ext>
            </a:extLst>
          </p:cNvPr>
          <p:cNvSpPr txBox="1">
            <a:spLocks/>
          </p:cNvSpPr>
          <p:nvPr/>
        </p:nvSpPr>
        <p:spPr bwMode="auto">
          <a:xfrm>
            <a:off x="425315" y="214073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1AFC1FA-CE82-4310-BA2F-A24CE63BF0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静态网页抓取练习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파일 작성하여 크롤링하기 </a:t>
            </a:r>
            <a:r>
              <a:rPr lang="zh-CN" altLang="en-US" dirty="0"/>
              <a:t>编写 </a:t>
            </a:r>
            <a:r>
              <a:rPr lang="en-US" altLang="zh-CN" dirty="0"/>
              <a:t>Python </a:t>
            </a:r>
            <a:r>
              <a:rPr lang="zh-CN" altLang="en-US" dirty="0"/>
              <a:t>文件以对其进行爬网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[F5]</a:t>
            </a:r>
            <a:r>
              <a:rPr lang="ko-KR" altLang="en-US" dirty="0"/>
              <a:t>를 눌러 실행하면 파이썬 셸 창에 </a:t>
            </a:r>
            <a:r>
              <a:rPr lang="en-US" altLang="ko-KR" dirty="0"/>
              <a:t>print</a:t>
            </a:r>
            <a:r>
              <a:rPr lang="ko-KR" altLang="en-US" dirty="0"/>
              <a:t>문의 실행 결과가 출력된다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My_Python</a:t>
            </a:r>
            <a:r>
              <a:rPr lang="en-US" altLang="ko-KR" dirty="0"/>
              <a:t>/6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폴더에 </a:t>
            </a:r>
            <a:r>
              <a:rPr lang="en-US" altLang="ko-KR" dirty="0"/>
              <a:t>CSV </a:t>
            </a:r>
            <a:r>
              <a:rPr lang="ko-KR" altLang="en-US" dirty="0"/>
              <a:t>파일이 생성 되었는지 확인한다</a:t>
            </a:r>
            <a:r>
              <a:rPr lang="en-US" altLang="ko-KR" dirty="0"/>
              <a:t>.</a:t>
            </a:r>
          </a:p>
          <a:p>
            <a:pPr lvl="3">
              <a:defRPr/>
            </a:pPr>
            <a:r>
              <a:rPr lang="ko-KR" altLang="en-US" dirty="0"/>
              <a:t>如果按</a:t>
            </a:r>
            <a:r>
              <a:rPr lang="en-US" altLang="ko-KR" dirty="0"/>
              <a:t>[F5]</a:t>
            </a:r>
            <a:r>
              <a:rPr lang="ko-KR" altLang="en-US" dirty="0"/>
              <a:t>执行，则在</a:t>
            </a:r>
            <a:r>
              <a:rPr lang="en-US" altLang="ko-KR" dirty="0"/>
              <a:t>Python shell</a:t>
            </a:r>
            <a:r>
              <a:rPr lang="ko-KR" altLang="en-US" dirty="0"/>
              <a:t>窗口中输出</a:t>
            </a:r>
            <a:r>
              <a:rPr lang="en-US" altLang="ko-KR" dirty="0"/>
              <a:t>print</a:t>
            </a:r>
            <a:r>
              <a:rPr lang="ko-KR" altLang="en-US" dirty="0"/>
              <a:t>语句的执行结果。第 </a:t>
            </a:r>
            <a:r>
              <a:rPr lang="en-US" altLang="ko-KR" dirty="0" err="1"/>
              <a:t>My_Python</a:t>
            </a:r>
            <a:r>
              <a:rPr lang="en-US" altLang="ko-KR" dirty="0"/>
              <a:t>/6_data </a:t>
            </a:r>
            <a:r>
              <a:rPr lang="ko-KR" altLang="en-US" dirty="0"/>
              <a:t>章 确保在文件夹中创建了 </a:t>
            </a:r>
            <a:r>
              <a:rPr lang="en-US" altLang="ko-KR" dirty="0"/>
              <a:t>CSV </a:t>
            </a:r>
            <a:r>
              <a:rPr lang="ko-KR" altLang="en-US" dirty="0"/>
              <a:t>文件。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3824FB-09B1-4E6C-AA02-0BFE6E6D8646}"/>
              </a:ext>
            </a:extLst>
          </p:cNvPr>
          <p:cNvGrpSpPr/>
          <p:nvPr/>
        </p:nvGrpSpPr>
        <p:grpSpPr>
          <a:xfrm>
            <a:off x="2535697" y="3429000"/>
            <a:ext cx="6064280" cy="2461081"/>
            <a:chOff x="3575719" y="3822533"/>
            <a:chExt cx="5322299" cy="2159961"/>
          </a:xfrm>
        </p:grpSpPr>
        <p:pic>
          <p:nvPicPr>
            <p:cNvPr id="47109" name="그림 1">
              <a:extLst>
                <a:ext uri="{FF2B5EF4-FFF2-40B4-BE49-F238E27FC236}">
                  <a16:creationId xmlns:a16="http://schemas.microsoft.com/office/drawing/2014/main" id="{ED46998D-A91E-4160-90E5-8A7EE8E71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72" r="-466"/>
            <a:stretch/>
          </p:blipFill>
          <p:spPr bwMode="auto">
            <a:xfrm>
              <a:off x="3575719" y="5311302"/>
              <a:ext cx="4556603" cy="6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E78F6B-E893-4D6F-9DE3-ACA066DF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719" y="3822533"/>
              <a:ext cx="5322299" cy="1917547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120E6613-FEC7-C106-3224-DBD1AE03F630}"/>
              </a:ext>
            </a:extLst>
          </p:cNvPr>
          <p:cNvSpPr txBox="1">
            <a:spLocks/>
          </p:cNvSpPr>
          <p:nvPr/>
        </p:nvSpPr>
        <p:spPr bwMode="auto">
          <a:xfrm>
            <a:off x="356489" y="133409"/>
            <a:ext cx="11161946" cy="6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zh-CN" altLang="en-US" dirty="0"/>
              <a:t>爬取静态网页</a:t>
            </a:r>
            <a:r>
              <a:rPr lang="ko-KR" altLang="en-US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할리스커피</a:t>
            </a:r>
            <a:r>
              <a:rPr lang="ko-KR" altLang="en-US" sz="1800" dirty="0"/>
              <a:t> 매장정보 </a:t>
            </a:r>
            <a:r>
              <a:rPr lang="ko-KR" altLang="en-US" sz="1800" dirty="0" err="1"/>
              <a:t>크롤링</a:t>
            </a:r>
            <a:br>
              <a:rPr lang="en-US" altLang="ko-KR" sz="1800" dirty="0"/>
            </a:br>
            <a:r>
              <a:rPr lang="en-US" altLang="ko-KR" sz="1800" dirty="0"/>
              <a:t>								</a:t>
            </a:r>
            <a:r>
              <a:rPr lang="ko-KR" altLang="en-US" dirty="0"/>
              <a:t> </a:t>
            </a:r>
            <a:r>
              <a:rPr lang="ko-KR" altLang="en-US" sz="1800" dirty="0"/>
              <a:t>哈雷咖啡店信息抓取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52098-3A3D-7B3A-D9E2-1A53AB9523FB}"/>
              </a:ext>
            </a:extLst>
          </p:cNvPr>
          <p:cNvSpPr txBox="1"/>
          <p:nvPr/>
        </p:nvSpPr>
        <p:spPr>
          <a:xfrm>
            <a:off x="2438401" y="5918580"/>
            <a:ext cx="4562167" cy="3251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ko-KR" altLang="en-US" sz="3600" dirty="0"/>
              <a:t>图</a:t>
            </a:r>
            <a:r>
              <a:rPr lang="en-US" altLang="ko-KR" sz="3600" dirty="0"/>
              <a:t>6-7 hollysCrawler.py </a:t>
            </a:r>
            <a:r>
              <a:rPr lang="ko-KR" altLang="en-US" sz="3600" dirty="0"/>
              <a:t>的执行结果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D50C0982-E95D-4B11-BD50-0DF0C85D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A841DE3-ACD6-4C8C-B41C-C1ACF5C8BD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为动态网页爬网做准备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Selenium </a:t>
            </a:r>
            <a:r>
              <a:rPr lang="ko-KR" altLang="en-US" dirty="0"/>
              <a:t>라이브러리 설치 安装 </a:t>
            </a:r>
            <a:r>
              <a:rPr lang="en-US" altLang="ko-KR" dirty="0"/>
              <a:t>Selenium </a:t>
            </a:r>
            <a:r>
              <a:rPr lang="ko-KR" altLang="en-US" dirty="0"/>
              <a:t>库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050" i="1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Selenium </a:t>
            </a:r>
            <a:r>
              <a:rPr lang="ko-KR" altLang="en-US" dirty="0"/>
              <a:t>라이브러리의 </a:t>
            </a:r>
            <a:r>
              <a:rPr lang="en-US" altLang="ko-KR" b="1" dirty="0"/>
              <a:t>WebDriver</a:t>
            </a:r>
            <a:r>
              <a:rPr lang="ko-KR" altLang="en-US" b="1" dirty="0"/>
              <a:t>를 </a:t>
            </a:r>
            <a:r>
              <a:rPr lang="ko-KR" altLang="en-US" b="1" dirty="0" err="1"/>
              <a:t>임포트</a:t>
            </a:r>
            <a:r>
              <a:rPr lang="ko-KR" altLang="en-US" b="1" dirty="0"/>
              <a:t> </a:t>
            </a:r>
            <a:r>
              <a:rPr lang="ko-KR" altLang="en-US" dirty="0"/>
              <a:t>从 </a:t>
            </a:r>
            <a:r>
              <a:rPr lang="en-US" altLang="ko-KR" dirty="0"/>
              <a:t>Selenium </a:t>
            </a:r>
            <a:r>
              <a:rPr lang="ko-KR" altLang="en-US" dirty="0"/>
              <a:t>库导入 </a:t>
            </a:r>
            <a:r>
              <a:rPr lang="en-US" altLang="ko-KR" dirty="0"/>
              <a:t>WebDriver</a:t>
            </a:r>
            <a:endParaRPr lang="en-US" altLang="ko-KR" b="1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1600" b="1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266700" lvl="1" indent="0">
              <a:buNone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CEEC4-5BBE-4386-87A1-D361A230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10" y="1991029"/>
            <a:ext cx="8058150" cy="619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6CEBE5-9D4A-46DE-BD3E-33F3E08E7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10" y="3644045"/>
            <a:ext cx="80581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D50C0982-E95D-4B11-BD50-0DF0C85D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A841DE3-ACD6-4C8C-B41C-C1ACF5C8BD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为动态网页爬网做准备</a:t>
            </a:r>
            <a:endParaRPr lang="en-US" altLang="ko-KR" dirty="0"/>
          </a:p>
          <a:p>
            <a:pPr marL="723900" lvl="1" indent="-457200">
              <a:buFont typeface="+mj-lt"/>
              <a:buAutoNum type="arabicPeriod" startAt="3"/>
              <a:defRPr/>
            </a:pPr>
            <a:r>
              <a:rPr lang="ko-KR" altLang="en-US" dirty="0"/>
              <a:t>크롬 </a:t>
            </a:r>
            <a:r>
              <a:rPr lang="en-US" altLang="ko-KR" dirty="0"/>
              <a:t>WebDriver </a:t>
            </a:r>
            <a:r>
              <a:rPr lang="ko-KR" altLang="en-US" dirty="0"/>
              <a:t>객체 생성 创建 </a:t>
            </a:r>
            <a:r>
              <a:rPr lang="en-US" altLang="ko-KR" dirty="0"/>
              <a:t>Chrome WebDriver </a:t>
            </a:r>
            <a:r>
              <a:rPr lang="ko-KR" altLang="en-US" dirty="0"/>
              <a:t>对象</a:t>
            </a:r>
          </a:p>
          <a:p>
            <a:pPr marL="266700" lvl="1" indent="0">
              <a:buNone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266700" lvl="1" indent="0">
              <a:buNone/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FADE6D-0C58-41A2-99CA-4D72128D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" y="2754764"/>
            <a:ext cx="4600280" cy="16615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4CE83FD-44E0-45CF-A5A6-9E37520F588C}"/>
              </a:ext>
            </a:extLst>
          </p:cNvPr>
          <p:cNvGrpSpPr/>
          <p:nvPr/>
        </p:nvGrpSpPr>
        <p:grpSpPr>
          <a:xfrm>
            <a:off x="2851579" y="3734396"/>
            <a:ext cx="9116216" cy="2479662"/>
            <a:chOff x="3365771" y="3840457"/>
            <a:chExt cx="9116216" cy="2479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6108C9-5F42-4DB5-BA1A-02B787E0D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889"/>
            <a:stretch/>
          </p:blipFill>
          <p:spPr>
            <a:xfrm>
              <a:off x="3365771" y="4567680"/>
              <a:ext cx="7439430" cy="17524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A5585E-0FDA-4559-84FE-658CB23B0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41"/>
            <a:stretch/>
          </p:blipFill>
          <p:spPr>
            <a:xfrm>
              <a:off x="6764871" y="3840457"/>
              <a:ext cx="5717116" cy="175243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958929-584A-490D-9532-C13BD4FB0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459" y="2020106"/>
            <a:ext cx="8115300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3E7C4F-BC98-4488-8059-E0433325B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141" y="6348588"/>
            <a:ext cx="601107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3F70E929-56BC-471A-9FBB-56BECE4C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7FDCAA-1354-4D04-87F4-DE414ABEF1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008347" cy="551834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为动态网页爬网做准备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셸 창에서 다음과 같이 입력하여 </a:t>
            </a:r>
            <a:r>
              <a:rPr lang="en-US" altLang="ko-KR" dirty="0"/>
              <a:t>Selenium</a:t>
            </a:r>
            <a:r>
              <a:rPr lang="ko-KR" altLang="en-US" dirty="0"/>
              <a:t>이 제어하는 크롬 창에서 웹 페이지를 열어 확인하기</a:t>
            </a:r>
            <a:r>
              <a:rPr lang="en-US" altLang="ko-KR" dirty="0"/>
              <a:t> </a:t>
            </a:r>
            <a:r>
              <a:rPr lang="ko-KR" altLang="en-US" dirty="0"/>
              <a:t>在 </a:t>
            </a:r>
            <a:r>
              <a:rPr lang="en-US" altLang="ko-KR" dirty="0"/>
              <a:t>Python shell </a:t>
            </a:r>
            <a:r>
              <a:rPr lang="ko-KR" altLang="en-US" dirty="0"/>
              <a:t>窗口中，键入以下内容以在 </a:t>
            </a:r>
            <a:r>
              <a:rPr lang="en-US" altLang="ko-KR" dirty="0"/>
              <a:t>Selenium </a:t>
            </a:r>
            <a:r>
              <a:rPr lang="ko-KR" altLang="en-US" dirty="0"/>
              <a:t>控制的 </a:t>
            </a:r>
            <a:r>
              <a:rPr lang="en-US" altLang="ko-KR" dirty="0"/>
              <a:t>Chrome </a:t>
            </a:r>
            <a:r>
              <a:rPr lang="ko-KR" altLang="en-US" dirty="0"/>
              <a:t>窗口中打开网页以进行检查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BDB402-6F30-45F0-A4EB-766A78D9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5" y="4099137"/>
            <a:ext cx="4544658" cy="1756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103843-25F4-469A-B341-FC9A63C1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863" y="2439775"/>
            <a:ext cx="81057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2862C0-157D-4E81-9E57-A44D9CD6A7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1"/>
          <a:stretch/>
        </p:blipFill>
        <p:spPr>
          <a:xfrm>
            <a:off x="6119358" y="3378928"/>
            <a:ext cx="5988279" cy="42601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69A1BD67-CEF2-4E7D-BDA4-CADF8102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6C0301B-CE66-410A-9321-CF29034F2A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매장 정보 찾기 </a:t>
            </a:r>
            <a:r>
              <a:rPr lang="zh-CN" altLang="en-US" dirty="0"/>
              <a:t>查找店铺信息 </a:t>
            </a:r>
            <a:r>
              <a:rPr lang="en-US" altLang="ko-KR" b="1" dirty="0">
                <a:hlinkClick r:id="rId3"/>
              </a:rPr>
              <a:t>https://www.coffeebeankorea.com/</a:t>
            </a:r>
            <a:r>
              <a:rPr lang="en-US" altLang="ko-KR" b="1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15CB3-4396-4C83-B514-BE300CFDA2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75" y="2507761"/>
            <a:ext cx="8114486" cy="40895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073457-89E6-412C-A06A-9FDE18117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21" b="-2976"/>
          <a:stretch/>
        </p:blipFill>
        <p:spPr>
          <a:xfrm>
            <a:off x="1866075" y="6039814"/>
            <a:ext cx="1844200" cy="3707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D227C7AD-7DEB-41FC-A336-A6A3369A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E312EF-C0AF-481C-A29B-EB1BF58731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자바스크립트의 </a:t>
            </a:r>
            <a:r>
              <a:rPr lang="en-US" altLang="ko-KR" b="1" dirty="0"/>
              <a:t>storeLocal2() </a:t>
            </a:r>
            <a:r>
              <a:rPr lang="ko-KR" altLang="en-US" dirty="0"/>
              <a:t>함수 확인하기 检查 </a:t>
            </a:r>
            <a:r>
              <a:rPr lang="en-US" altLang="ko-KR" dirty="0"/>
              <a:t>JavaScript </a:t>
            </a:r>
            <a:r>
              <a:rPr lang="ko-KR" altLang="en-US" dirty="0"/>
              <a:t>中的 </a:t>
            </a:r>
            <a:r>
              <a:rPr lang="en-US" altLang="ko-KR" dirty="0"/>
              <a:t>storeLocal2</a:t>
            </a:r>
            <a:r>
              <a:rPr lang="ko-KR" altLang="en-US" dirty="0"/>
              <a:t>（） 函数</a:t>
            </a:r>
            <a:endParaRPr lang="en-US" altLang="ko-KR" dirty="0"/>
          </a:p>
          <a:p>
            <a:pPr lvl="3">
              <a:defRPr/>
            </a:pPr>
            <a:r>
              <a:rPr lang="en-US" altLang="ko-KR" sz="1400" dirty="0"/>
              <a:t>[</a:t>
            </a:r>
            <a:r>
              <a:rPr lang="ko-KR" altLang="en-US" sz="1400" dirty="0"/>
              <a:t>지역 검색</a:t>
            </a:r>
            <a:r>
              <a:rPr lang="en-US" altLang="ko-KR" sz="1400" dirty="0"/>
              <a:t>]</a:t>
            </a:r>
            <a:r>
              <a:rPr lang="ko-KR" altLang="en-US" sz="1400" dirty="0"/>
              <a:t>에서 </a:t>
            </a:r>
            <a:r>
              <a:rPr lang="en-US" altLang="ko-KR" sz="1400" dirty="0"/>
              <a:t>[</a:t>
            </a:r>
            <a:r>
              <a:rPr lang="ko-KR" altLang="en-US" sz="1400" dirty="0"/>
              <a:t>서울</a:t>
            </a:r>
            <a:r>
              <a:rPr lang="en-US" altLang="ko-KR" sz="1400" dirty="0"/>
              <a:t>]</a:t>
            </a:r>
            <a:r>
              <a:rPr lang="ko-KR" altLang="en-US" sz="1400" dirty="0"/>
              <a:t> 선택 </a:t>
            </a:r>
            <a:r>
              <a:rPr lang="zh-CN" altLang="en-US" dirty="0"/>
              <a:t>从</a:t>
            </a:r>
            <a:r>
              <a:rPr lang="en-US" altLang="zh-CN" dirty="0"/>
              <a:t>[</a:t>
            </a:r>
            <a:r>
              <a:rPr lang="zh-CN" altLang="en-US" dirty="0"/>
              <a:t>本地搜索</a:t>
            </a:r>
            <a:r>
              <a:rPr lang="en-US" altLang="zh-CN" dirty="0"/>
              <a:t>]</a:t>
            </a:r>
            <a:r>
              <a:rPr lang="zh-CN" altLang="en-US" dirty="0"/>
              <a:t>中选择</a:t>
            </a:r>
            <a:r>
              <a:rPr lang="en-US" altLang="zh-CN" dirty="0"/>
              <a:t>[</a:t>
            </a:r>
            <a:r>
              <a:rPr lang="zh-CN" altLang="en-US" dirty="0"/>
              <a:t>首尔</a:t>
            </a:r>
            <a:r>
              <a:rPr lang="en-US" altLang="zh-CN" dirty="0"/>
              <a:t>]</a:t>
            </a:r>
            <a:endParaRPr lang="en-US" altLang="ko-KR" sz="1400" dirty="0"/>
          </a:p>
          <a:p>
            <a:pPr lvl="4">
              <a:defRPr/>
            </a:pPr>
            <a:r>
              <a:rPr lang="ko-KR" altLang="en-US" sz="1200" dirty="0"/>
              <a:t>서울에 있는 매장 목록 표시 </a:t>
            </a:r>
            <a:r>
              <a:rPr lang="zh-CN" altLang="en-US" dirty="0"/>
              <a:t>显示首尔的商店列表</a:t>
            </a:r>
            <a:endParaRPr lang="en-US" altLang="ko-KR" sz="1200" dirty="0"/>
          </a:p>
          <a:p>
            <a:pPr marL="809625" lvl="4" indent="0">
              <a:buNone/>
              <a:defRPr/>
            </a:pPr>
            <a:r>
              <a:rPr lang="en-US" altLang="ko-KR" sz="1200" dirty="0"/>
              <a:t>- </a:t>
            </a:r>
            <a:r>
              <a:rPr lang="en-US" altLang="ko-KR" sz="1200" b="1" dirty="0"/>
              <a:t>javascript:</a:t>
            </a:r>
            <a:r>
              <a:rPr lang="en-US" altLang="ko-KR" sz="1200" b="1" dirty="0">
                <a:solidFill>
                  <a:srgbClr val="007BC7"/>
                </a:solidFill>
              </a:rPr>
              <a:t>storeLocal2(</a:t>
            </a:r>
            <a:r>
              <a:rPr lang="en-US" altLang="ko-KR" sz="1200" b="1" dirty="0">
                <a:solidFill>
                  <a:srgbClr val="0000CC"/>
                </a:solidFill>
              </a:rPr>
              <a:t>‘</a:t>
            </a:r>
            <a:r>
              <a:rPr lang="ko-KR" altLang="en-US" sz="1200" b="1" dirty="0">
                <a:solidFill>
                  <a:srgbClr val="0000CC"/>
                </a:solidFill>
              </a:rPr>
              <a:t>서울</a:t>
            </a:r>
            <a:r>
              <a:rPr lang="en-US" altLang="ko-KR" sz="1200" b="1" dirty="0">
                <a:solidFill>
                  <a:srgbClr val="0000CC"/>
                </a:solidFill>
              </a:rPr>
              <a:t>’</a:t>
            </a:r>
            <a:r>
              <a:rPr lang="en-US" altLang="ko-KR" sz="1200" b="1" dirty="0">
                <a:solidFill>
                  <a:srgbClr val="007BC7"/>
                </a:solidFill>
              </a:rPr>
              <a:t>)</a:t>
            </a:r>
            <a:r>
              <a:rPr lang="en-US" altLang="ko-KR" sz="1200" b="1" dirty="0">
                <a:solidFill>
                  <a:srgbClr val="0000CC"/>
                </a:solidFill>
              </a:rPr>
              <a:t>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6F18DE-57CC-437C-9D30-EAE9383738D8}"/>
              </a:ext>
            </a:extLst>
          </p:cNvPr>
          <p:cNvGrpSpPr/>
          <p:nvPr/>
        </p:nvGrpSpPr>
        <p:grpSpPr>
          <a:xfrm>
            <a:off x="5973763" y="2721945"/>
            <a:ext cx="6218237" cy="4450791"/>
            <a:chOff x="2909889" y="2517775"/>
            <a:chExt cx="6218237" cy="4450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7FFEB2-A5EE-4F81-BDD5-CA7DBD30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351" y="6644566"/>
              <a:ext cx="3329100" cy="324000"/>
            </a:xfrm>
            <a:prstGeom prst="rect">
              <a:avLst/>
            </a:prstGeom>
          </p:spPr>
        </p:pic>
        <p:pic>
          <p:nvPicPr>
            <p:cNvPr id="54278" name="그림 2">
              <a:extLst>
                <a:ext uri="{FF2B5EF4-FFF2-40B4-BE49-F238E27FC236}">
                  <a16:creationId xmlns:a16="http://schemas.microsoft.com/office/drawing/2014/main" id="{355D2093-3CE0-48F1-A16B-0EA0AEFC7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351" y="2517775"/>
              <a:ext cx="6200775" cy="414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6878A8-1BC3-4A49-8ED7-783BCAA14A3B}"/>
                </a:ext>
              </a:extLst>
            </p:cNvPr>
            <p:cNvSpPr/>
            <p:nvPr/>
          </p:nvSpPr>
          <p:spPr>
            <a:xfrm>
              <a:off x="3000375" y="4772026"/>
              <a:ext cx="431800" cy="14446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EC8A707-32D1-44DD-8BB9-0BDD8D81757C}"/>
                </a:ext>
              </a:extLst>
            </p:cNvPr>
            <p:cNvSpPr/>
            <p:nvPr/>
          </p:nvSpPr>
          <p:spPr>
            <a:xfrm>
              <a:off x="3343276" y="4330701"/>
              <a:ext cx="360363" cy="180975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모서리가 둥근 직사각형 1">
              <a:extLst>
                <a:ext uri="{FF2B5EF4-FFF2-40B4-BE49-F238E27FC236}">
                  <a16:creationId xmlns:a16="http://schemas.microsoft.com/office/drawing/2014/main" id="{D8E1A014-1962-46D9-99E7-441D291DD18D}"/>
                </a:ext>
              </a:extLst>
            </p:cNvPr>
            <p:cNvSpPr/>
            <p:nvPr/>
          </p:nvSpPr>
          <p:spPr>
            <a:xfrm>
              <a:off x="2909889" y="6462713"/>
              <a:ext cx="1081087" cy="215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4283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9AC5D5AF-BA2A-42EA-9D74-567E5A608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24606">
              <a:off x="3375025" y="4749801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EB3919D-D090-40B0-8832-6045659908BA}"/>
                </a:ext>
              </a:extLst>
            </p:cNvPr>
            <p:cNvCxnSpPr/>
            <p:nvPr/>
          </p:nvCxnSpPr>
          <p:spPr>
            <a:xfrm>
              <a:off x="3557589" y="2911475"/>
              <a:ext cx="136842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아래쪽 화살표 11">
              <a:extLst>
                <a:ext uri="{FF2B5EF4-FFF2-40B4-BE49-F238E27FC236}">
                  <a16:creationId xmlns:a16="http://schemas.microsoft.com/office/drawing/2014/main" id="{A211B91E-F205-44AD-A0D9-82D7DF1681A2}"/>
                </a:ext>
              </a:extLst>
            </p:cNvPr>
            <p:cNvSpPr/>
            <p:nvPr/>
          </p:nvSpPr>
          <p:spPr>
            <a:xfrm rot="1681774">
              <a:off x="3465513" y="6253163"/>
              <a:ext cx="188912" cy="1651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603D204B-979F-4DEA-B08C-412E5ACC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7FF749-2BC0-4520-B005-E9AB4CF805F9}"/>
              </a:ext>
            </a:extLst>
          </p:cNvPr>
          <p:cNvGrpSpPr/>
          <p:nvPr/>
        </p:nvGrpSpPr>
        <p:grpSpPr>
          <a:xfrm>
            <a:off x="4612271" y="4017523"/>
            <a:ext cx="7707548" cy="3577779"/>
            <a:chOff x="172512" y="-840053"/>
            <a:chExt cx="10524015" cy="4885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1D97E7-534E-44F6-9B9F-62A4DE6D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2" y="-840053"/>
              <a:ext cx="10524015" cy="4885160"/>
            </a:xfrm>
            <a:prstGeom prst="rect">
              <a:avLst/>
            </a:prstGeom>
          </p:spPr>
        </p:pic>
        <p:sp>
          <p:nvSpPr>
            <p:cNvPr id="7" name="아래쪽 화살표 6">
              <a:extLst>
                <a:ext uri="{FF2B5EF4-FFF2-40B4-BE49-F238E27FC236}">
                  <a16:creationId xmlns:a16="http://schemas.microsoft.com/office/drawing/2014/main" id="{34D0BC38-2D32-4D9E-986B-7081AC3DD115}"/>
                </a:ext>
              </a:extLst>
            </p:cNvPr>
            <p:cNvSpPr/>
            <p:nvPr/>
          </p:nvSpPr>
          <p:spPr>
            <a:xfrm rot="1681774">
              <a:off x="4534390" y="794410"/>
              <a:ext cx="188913" cy="16668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38F39-5C00-46C8-A59A-2E3207A124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29385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en-US" altLang="ko-KR" dirty="0"/>
              <a:t>HTML </a:t>
            </a:r>
            <a:r>
              <a:rPr lang="ko-KR" altLang="en-US" dirty="0"/>
              <a:t>소스 확인하기 检查 </a:t>
            </a:r>
            <a:r>
              <a:rPr lang="en-US" altLang="ko-KR" dirty="0"/>
              <a:t>HTML </a:t>
            </a:r>
            <a:r>
              <a:rPr lang="ko-KR" altLang="en-US" dirty="0"/>
              <a:t>源代码</a:t>
            </a:r>
            <a:endParaRPr lang="en-US" altLang="ko-KR" dirty="0"/>
          </a:p>
          <a:p>
            <a:pPr lvl="3">
              <a:defRPr/>
            </a:pPr>
            <a:r>
              <a:rPr lang="en-US" altLang="ko-KR" sz="1200" dirty="0"/>
              <a:t>[Ctrl] +[U]</a:t>
            </a:r>
            <a:r>
              <a:rPr lang="ko-KR" altLang="en-US" sz="1200" dirty="0"/>
              <a:t>를 눌러 </a:t>
            </a:r>
            <a:r>
              <a:rPr lang="en-US" altLang="ko-KR" sz="1200" dirty="0"/>
              <a:t>HTML </a:t>
            </a:r>
            <a:r>
              <a:rPr lang="ko-KR" altLang="en-US" sz="1200" dirty="0"/>
              <a:t>소스를 확인하면 </a:t>
            </a:r>
            <a:r>
              <a:rPr lang="en-US" altLang="ko-KR" sz="1200" b="1" u="sng" dirty="0">
                <a:solidFill>
                  <a:srgbClr val="007BC7"/>
                </a:solidFill>
              </a:rPr>
              <a:t>HTML </a:t>
            </a:r>
            <a:r>
              <a:rPr lang="ko-KR" altLang="en-US" sz="1200" b="1" u="sng" dirty="0">
                <a:solidFill>
                  <a:srgbClr val="007BC7"/>
                </a:solidFill>
              </a:rPr>
              <a:t>소스에는 조회된 매장 목록이 없음</a:t>
            </a:r>
            <a:r>
              <a:rPr lang="en-US" altLang="ko-KR" sz="1200" dirty="0">
                <a:solidFill>
                  <a:srgbClr val="007BC7"/>
                </a:solidFill>
              </a:rPr>
              <a:t>. </a:t>
            </a:r>
            <a:r>
              <a:rPr lang="zh-CN" altLang="en-US" dirty="0"/>
              <a:t>如果按 </a:t>
            </a:r>
            <a:r>
              <a:rPr lang="en-US" altLang="zh-CN" dirty="0"/>
              <a:t>[Ctrl] + [U] </a:t>
            </a:r>
            <a:r>
              <a:rPr lang="zh-CN" altLang="en-US" dirty="0"/>
              <a:t>检查 </a:t>
            </a:r>
            <a:r>
              <a:rPr lang="en-US" altLang="zh-CN" dirty="0"/>
              <a:t>HTML </a:t>
            </a:r>
            <a:r>
              <a:rPr lang="zh-CN" altLang="en-US" dirty="0"/>
              <a:t>源代码，则 </a:t>
            </a:r>
            <a:r>
              <a:rPr lang="en-US" altLang="zh-CN" dirty="0"/>
              <a:t>HTML </a:t>
            </a:r>
            <a:r>
              <a:rPr lang="zh-CN" altLang="en-US" dirty="0"/>
              <a:t>源代码没有查看的商店列表。</a:t>
            </a:r>
            <a:endParaRPr lang="en-US" altLang="ko-KR" sz="1200" dirty="0">
              <a:solidFill>
                <a:srgbClr val="007BC7"/>
              </a:solidFill>
            </a:endParaRPr>
          </a:p>
          <a:p>
            <a:pPr marL="809625" lvl="4" indent="0">
              <a:buNone/>
              <a:defRPr/>
            </a:pPr>
            <a:r>
              <a:rPr lang="ko-KR" altLang="en-US" sz="1200" dirty="0"/>
              <a:t>☞ 동적으로 데이터를 불러와서 웹 페이지에 보여주는 </a:t>
            </a:r>
            <a:r>
              <a:rPr lang="ko-KR" altLang="en-US" sz="1200" dirty="0" err="1"/>
              <a:t>동적웹페이지</a:t>
            </a:r>
            <a:r>
              <a:rPr lang="ko-KR" altLang="en-US" sz="1200" dirty="0"/>
              <a:t> 구성이기 때문 </a:t>
            </a:r>
            <a:r>
              <a:rPr lang="zh-CN" altLang="en-US" dirty="0"/>
              <a:t>这是因为它是一种动态网页配置，可以动态导入数据并将其显示在网页上。</a:t>
            </a:r>
            <a:endParaRPr lang="en-US" altLang="ko-KR" sz="1200" dirty="0"/>
          </a:p>
          <a:p>
            <a:pPr marL="628650" lvl="3" indent="0">
              <a:buNone/>
              <a:defRPr/>
            </a:pPr>
            <a:r>
              <a:rPr lang="ko-KR" altLang="en-US" sz="1200" dirty="0">
                <a:solidFill>
                  <a:srgbClr val="007BC7"/>
                </a:solidFill>
              </a:rPr>
              <a:t>   </a:t>
            </a:r>
            <a:r>
              <a:rPr lang="ko-KR" altLang="en-US" sz="1200" b="1" dirty="0">
                <a:solidFill>
                  <a:srgbClr val="007BC7"/>
                </a:solidFill>
              </a:rPr>
              <a:t>☞ </a:t>
            </a:r>
            <a:r>
              <a:rPr lang="en-US" altLang="ko-KR" sz="1200" b="1" dirty="0">
                <a:solidFill>
                  <a:srgbClr val="007BC7"/>
                </a:solidFill>
              </a:rPr>
              <a:t>Selenium/WebDriver</a:t>
            </a:r>
            <a:r>
              <a:rPr lang="ko-KR" altLang="en-US" sz="1200" b="1" dirty="0">
                <a:solidFill>
                  <a:srgbClr val="007BC7"/>
                </a:solidFill>
              </a:rPr>
              <a:t>를 이용하여 동적으로 페이지를 열고</a:t>
            </a:r>
            <a:r>
              <a:rPr lang="en-US" altLang="ko-KR" sz="1200" b="1" dirty="0">
                <a:solidFill>
                  <a:srgbClr val="007BC7"/>
                </a:solidFill>
              </a:rPr>
              <a:t>, </a:t>
            </a:r>
            <a:r>
              <a:rPr lang="ko-KR" altLang="en-US" sz="1200" b="1" dirty="0" err="1">
                <a:solidFill>
                  <a:srgbClr val="007BC7"/>
                </a:solidFill>
              </a:rPr>
              <a:t>파싱해야</a:t>
            </a:r>
            <a:r>
              <a:rPr lang="ko-KR" altLang="en-US" sz="1200" b="1" dirty="0">
                <a:solidFill>
                  <a:srgbClr val="007BC7"/>
                </a:solidFill>
              </a:rPr>
              <a:t> 함 </a:t>
            </a:r>
            <a:r>
              <a:rPr lang="ko-KR" altLang="en-US" dirty="0"/>
              <a:t>必须使用 </a:t>
            </a:r>
            <a:r>
              <a:rPr lang="en-US" altLang="ko-KR" dirty="0"/>
              <a:t>Selenium/WebDriver </a:t>
            </a:r>
            <a:r>
              <a:rPr lang="ko-KR" altLang="en-US" dirty="0"/>
              <a:t>动态打开和解析页面</a:t>
            </a:r>
            <a:endParaRPr lang="en-US" altLang="ko-KR" sz="1200" b="1" dirty="0">
              <a:solidFill>
                <a:srgbClr val="007BC7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5EB66EB-125A-449A-A2E3-090220D3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" y="6461951"/>
            <a:ext cx="3182400" cy="288000"/>
          </a:xfrm>
          <a:prstGeom prst="rect">
            <a:avLst/>
          </a:prstGeom>
        </p:spPr>
      </p:pic>
      <p:sp>
        <p:nvSpPr>
          <p:cNvPr id="58370" name="제목 1">
            <a:extLst>
              <a:ext uri="{FF2B5EF4-FFF2-40B4-BE49-F238E27FC236}">
                <a16:creationId xmlns:a16="http://schemas.microsoft.com/office/drawing/2014/main" id="{226B0C72-8F61-47FC-A37A-A3EEF4A1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BCDF96F-A396-43F6-8CE4-25A6C3CAB7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r>
              <a:rPr lang="en-US" altLang="ko-KR" dirty="0"/>
              <a:t>[</a:t>
            </a:r>
            <a:r>
              <a:rPr lang="ko-KR" altLang="en-US" dirty="0" err="1"/>
              <a:t>자세히보기</a:t>
            </a:r>
            <a:r>
              <a:rPr lang="en-US" altLang="ko-KR" dirty="0"/>
              <a:t>] </a:t>
            </a:r>
            <a:r>
              <a:rPr lang="ko-KR" altLang="en-US" dirty="0"/>
              <a:t>버튼에 연결된 </a:t>
            </a:r>
            <a:r>
              <a:rPr lang="ko-KR" altLang="en-US" b="1" dirty="0"/>
              <a:t>자바스크립트 확인하기 </a:t>
            </a:r>
            <a:r>
              <a:rPr lang="zh-CN" altLang="en-US" dirty="0"/>
              <a:t>检查与“了解更多”按钮关联的 </a:t>
            </a:r>
            <a:r>
              <a:rPr lang="en-US" altLang="zh-CN" dirty="0"/>
              <a:t>JavaScript</a:t>
            </a:r>
            <a:r>
              <a:rPr lang="en-US" altLang="ko-KR" b="1" dirty="0"/>
              <a:t>-</a:t>
            </a:r>
            <a:r>
              <a:rPr lang="ko-KR" altLang="en-US" b="1" dirty="0"/>
              <a:t>  </a:t>
            </a:r>
            <a:r>
              <a:rPr lang="en-US" altLang="ko-KR" b="1" dirty="0"/>
              <a:t> javascript:</a:t>
            </a:r>
            <a:r>
              <a:rPr lang="en-US" altLang="ko-KR" b="1" dirty="0">
                <a:solidFill>
                  <a:srgbClr val="007BC7"/>
                </a:solidFill>
              </a:rPr>
              <a:t>storePop2(no)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E245F4-4726-4526-9B09-D5AFCBB9CAD2}"/>
              </a:ext>
            </a:extLst>
          </p:cNvPr>
          <p:cNvGrpSpPr/>
          <p:nvPr/>
        </p:nvGrpSpPr>
        <p:grpSpPr>
          <a:xfrm>
            <a:off x="491670" y="2885219"/>
            <a:ext cx="6193185" cy="3576490"/>
            <a:chOff x="1612900" y="2263775"/>
            <a:chExt cx="5886450" cy="3656013"/>
          </a:xfrm>
        </p:grpSpPr>
        <p:pic>
          <p:nvPicPr>
            <p:cNvPr id="58375" name="그림 2">
              <a:extLst>
                <a:ext uri="{FF2B5EF4-FFF2-40B4-BE49-F238E27FC236}">
                  <a16:creationId xmlns:a16="http://schemas.microsoft.com/office/drawing/2014/main" id="{9924CA6B-44C9-4DEF-8CD1-55E53C092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263775"/>
              <a:ext cx="5822950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모서리가 둥근 직사각형 1">
              <a:extLst>
                <a:ext uri="{FF2B5EF4-FFF2-40B4-BE49-F238E27FC236}">
                  <a16:creationId xmlns:a16="http://schemas.microsoft.com/office/drawing/2014/main" id="{BD8F3317-BC0F-4A98-9A2A-102ACC3C8B05}"/>
                </a:ext>
              </a:extLst>
            </p:cNvPr>
            <p:cNvSpPr/>
            <p:nvPr/>
          </p:nvSpPr>
          <p:spPr>
            <a:xfrm>
              <a:off x="1612900" y="5703888"/>
              <a:ext cx="1079500" cy="215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87290BC-19CC-4695-A057-95BA6FE17A17}"/>
                </a:ext>
              </a:extLst>
            </p:cNvPr>
            <p:cNvSpPr/>
            <p:nvPr/>
          </p:nvSpPr>
          <p:spPr>
            <a:xfrm>
              <a:off x="3132138" y="4913313"/>
              <a:ext cx="431800" cy="14446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8378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92B28D72-FC20-4087-9A84-0253EFC1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24606">
              <a:off x="3495675" y="4886326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B33F85A-1F69-4133-90D9-EEE5C7710495}"/>
                </a:ext>
              </a:extLst>
            </p:cNvPr>
            <p:cNvCxnSpPr/>
            <p:nvPr/>
          </p:nvCxnSpPr>
          <p:spPr>
            <a:xfrm>
              <a:off x="2268539" y="2614613"/>
              <a:ext cx="1368425" cy="0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아래쪽 화살표 14">
              <a:extLst>
                <a:ext uri="{FF2B5EF4-FFF2-40B4-BE49-F238E27FC236}">
                  <a16:creationId xmlns:a16="http://schemas.microsoft.com/office/drawing/2014/main" id="{14C48CEA-D793-4217-ABD7-E5CF41B5FD74}"/>
                </a:ext>
              </a:extLst>
            </p:cNvPr>
            <p:cNvSpPr/>
            <p:nvPr/>
          </p:nvSpPr>
          <p:spPr>
            <a:xfrm rot="1681774">
              <a:off x="2308226" y="5532439"/>
              <a:ext cx="187325" cy="16668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21EEBCA7-6425-49A0-AB2A-2C95A631CEEC}"/>
              </a:ext>
            </a:extLst>
          </p:cNvPr>
          <p:cNvSpPr/>
          <p:nvPr/>
        </p:nvSpPr>
        <p:spPr>
          <a:xfrm>
            <a:off x="3715986" y="6295009"/>
            <a:ext cx="3056708" cy="288000"/>
          </a:xfrm>
          <a:prstGeom prst="wedgeRoundRectCallout">
            <a:avLst>
              <a:gd name="adj1" fmla="val -61247"/>
              <a:gd name="adj2" fmla="val -1025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 err="1">
                <a:solidFill>
                  <a:schemeClr val="tx1"/>
                </a:solidFill>
              </a:rPr>
              <a:t>웹브라우저에</a:t>
            </a:r>
            <a:r>
              <a:rPr lang="ko-KR" altLang="en-US" sz="900" dirty="0">
                <a:solidFill>
                  <a:schemeClr val="tx1"/>
                </a:solidFill>
              </a:rPr>
              <a:t> 등록된 현재 위치에 따라 매장 순서가 다르게 </a:t>
            </a:r>
            <a:r>
              <a:rPr lang="ko-KR" altLang="en-US" sz="900" dirty="0" err="1">
                <a:solidFill>
                  <a:schemeClr val="tx1"/>
                </a:solidFill>
              </a:rPr>
              <a:t>나올수있음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根据在网络浏览器中注册的当前位置，商店的顺序可能会有所不同。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207A797-3823-42BB-B716-BD2F816DFFD8}"/>
              </a:ext>
            </a:extLst>
          </p:cNvPr>
          <p:cNvGrpSpPr/>
          <p:nvPr/>
        </p:nvGrpSpPr>
        <p:grpSpPr>
          <a:xfrm>
            <a:off x="7166209" y="2984306"/>
            <a:ext cx="4807625" cy="4372741"/>
            <a:chOff x="7192401" y="2401941"/>
            <a:chExt cx="4807625" cy="43727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AB618E-DCE6-42B0-B219-B35FBF4E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01" y="2401941"/>
              <a:ext cx="4807625" cy="414306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600F41-E7ED-4253-99DA-176626473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95529" y="6558682"/>
              <a:ext cx="3290400" cy="2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D29D7E08-A49E-4BD0-9C45-0325E4A8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9E436E-4109-4C81-AD3B-84DBEACF5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zh-CN" altLang="en-US" dirty="0"/>
              <a:t>了解您的开发工具需要捕获哪些信息。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9311B-5E78-460C-A5FA-AFA8227E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90" y="2136253"/>
            <a:ext cx="4402125" cy="252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85B3AB-65D9-41B1-B83B-4E0110639671}"/>
              </a:ext>
            </a:extLst>
          </p:cNvPr>
          <p:cNvGrpSpPr/>
          <p:nvPr/>
        </p:nvGrpSpPr>
        <p:grpSpPr>
          <a:xfrm>
            <a:off x="918841" y="3151024"/>
            <a:ext cx="10781489" cy="3476160"/>
            <a:chOff x="0" y="352955"/>
            <a:chExt cx="12192000" cy="49990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A3AA6A-1F06-4A20-A850-08559DBB2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553"/>
            <a:stretch/>
          </p:blipFill>
          <p:spPr>
            <a:xfrm>
              <a:off x="0" y="352955"/>
              <a:ext cx="12192000" cy="49990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2F94A1-CFF5-4B78-87B0-74EEADCB02D3}"/>
                </a:ext>
              </a:extLst>
            </p:cNvPr>
            <p:cNvSpPr txBox="1"/>
            <p:nvPr/>
          </p:nvSpPr>
          <p:spPr>
            <a:xfrm>
              <a:off x="8763755" y="923412"/>
              <a:ext cx="468000" cy="216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18" name="왼쪽 대괄호 17">
              <a:extLst>
                <a:ext uri="{FF2B5EF4-FFF2-40B4-BE49-F238E27FC236}">
                  <a16:creationId xmlns:a16="http://schemas.microsoft.com/office/drawing/2014/main" id="{2A5F5ED4-63EB-47DE-BF51-FADF193BE6B7}"/>
                </a:ext>
              </a:extLst>
            </p:cNvPr>
            <p:cNvSpPr/>
            <p:nvPr/>
          </p:nvSpPr>
          <p:spPr>
            <a:xfrm>
              <a:off x="8791051" y="1514900"/>
              <a:ext cx="189176" cy="3744000"/>
            </a:xfrm>
            <a:prstGeom prst="leftBracket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7" descr="C:\Users\jeeyoung\AppData\Local\Microsoft\Windows\INetCache\IE\IV2RKIU6\hand-1367746_960_720[1].png">
            <a:extLst>
              <a:ext uri="{FF2B5EF4-FFF2-40B4-BE49-F238E27FC236}">
                <a16:creationId xmlns:a16="http://schemas.microsoft.com/office/drawing/2014/main" id="{E6E37EAC-AA05-44CA-A6B1-56C0A84E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394">
            <a:off x="9016112" y="3891964"/>
            <a:ext cx="3492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B774A-7335-CE0C-EDCC-098E1583ABCB}"/>
              </a:ext>
            </a:extLst>
          </p:cNvPr>
          <p:cNvSpPr txBox="1"/>
          <p:nvPr/>
        </p:nvSpPr>
        <p:spPr>
          <a:xfrm>
            <a:off x="6525388" y="2447916"/>
            <a:ext cx="4591664" cy="32735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ko-KR" altLang="en-US" sz="3600" dirty="0"/>
              <a:t>按 </a:t>
            </a:r>
            <a:r>
              <a:rPr lang="en-US" altLang="ko-KR" sz="3600" dirty="0"/>
              <a:t>F12 </a:t>
            </a:r>
            <a:r>
              <a:rPr lang="ko-KR" altLang="en-US" sz="3600" dirty="0"/>
              <a:t>或 </a:t>
            </a:r>
            <a:r>
              <a:rPr lang="en-US" altLang="ko-KR" sz="3600" dirty="0" err="1"/>
              <a:t>Ctrl+Shift+l</a:t>
            </a:r>
            <a:r>
              <a:rPr lang="en-US" altLang="ko-KR" sz="3600" dirty="0"/>
              <a:t> </a:t>
            </a:r>
            <a:r>
              <a:rPr lang="ko-KR" altLang="en-US" sz="3600" dirty="0"/>
              <a:t>打开开发人员工具。</a:t>
            </a:r>
          </a:p>
        </p:txBody>
      </p:sp>
    </p:spTree>
    <p:extLst>
      <p:ext uri="{BB962C8B-B14F-4D97-AF65-F5344CB8AC3E}">
        <p14:creationId xmlns:p14="http://schemas.microsoft.com/office/powerpoint/2010/main" val="202930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B73F5FCB-4A6D-4712-B6B2-DACEE795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67790A2-D25F-41F4-99B3-E44FB4E52F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778992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1</a:t>
            </a:r>
          </a:p>
          <a:p>
            <a:pPr marL="676275" lvl="2" indent="-228600">
              <a:buFont typeface="+mj-lt"/>
              <a:buAutoNum type="arabicPeriod"/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라이브러리를 사용하기 위해 추가 설치작업 실시</a:t>
            </a:r>
            <a:r>
              <a:rPr lang="en-US" altLang="ko-KR" dirty="0"/>
              <a:t>: </a:t>
            </a:r>
            <a:r>
              <a:rPr lang="zh-CN" altLang="en-US" dirty="0"/>
              <a:t>执行其他安装任务以使用该库：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sz="1400" dirty="0"/>
              <a:t>명령 프롬프트 창에서 </a:t>
            </a:r>
            <a:r>
              <a:rPr lang="en-US" altLang="ko-KR" sz="1400" dirty="0"/>
              <a:t>pip </a:t>
            </a:r>
            <a:r>
              <a:rPr lang="ko-KR" altLang="en-US" sz="1400" dirty="0"/>
              <a:t>명령 사용 </a:t>
            </a:r>
            <a:r>
              <a:rPr lang="ko-KR" altLang="en-US" dirty="0"/>
              <a:t>在命令提示符窗口中使用 </a:t>
            </a:r>
            <a:r>
              <a:rPr lang="en-US" altLang="ko-KR" dirty="0"/>
              <a:t>pip </a:t>
            </a:r>
            <a:r>
              <a:rPr lang="ko-KR" altLang="en-US" dirty="0"/>
              <a:t>命令</a:t>
            </a:r>
            <a:endParaRPr lang="en-US" altLang="ko-KR" sz="1400" dirty="0"/>
          </a:p>
          <a:p>
            <a:pPr marL="447675" lvl="2" indent="0">
              <a:buNone/>
              <a:defRPr/>
            </a:pPr>
            <a:r>
              <a:rPr lang="en-US" altLang="ko-KR" sz="1400" dirty="0"/>
              <a:t>    </a:t>
            </a:r>
          </a:p>
          <a:p>
            <a:pPr marL="447675" lvl="2" indent="0">
              <a:buNone/>
              <a:defRPr/>
            </a:pPr>
            <a:endParaRPr lang="en-US" altLang="ko-KR" sz="1400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라이브러리를 사용하기 위해 셸 창에서 </a:t>
            </a:r>
            <a:r>
              <a:rPr lang="en-US" altLang="ko-KR" dirty="0" err="1"/>
              <a:t>BeautifulSoup</a:t>
            </a:r>
            <a:r>
              <a:rPr lang="ko-KR" altLang="en-US" dirty="0"/>
              <a:t>을 </a:t>
            </a:r>
            <a:r>
              <a:rPr lang="ko-KR" altLang="en-US" dirty="0" err="1"/>
              <a:t>임포트</a:t>
            </a:r>
            <a:r>
              <a:rPr lang="en-US" altLang="ko-KR" dirty="0"/>
              <a:t> </a:t>
            </a:r>
            <a:r>
              <a:rPr lang="ko-KR" altLang="en-US" dirty="0"/>
              <a:t>从 </a:t>
            </a:r>
            <a:r>
              <a:rPr lang="en-US" altLang="ko-KR" dirty="0"/>
              <a:t>shell </a:t>
            </a:r>
            <a:r>
              <a:rPr lang="ko-KR" altLang="en-US" dirty="0"/>
              <a:t>窗口导入 </a:t>
            </a: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以使用库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ko-KR" altLang="en-US" dirty="0"/>
              <a:t>연습용 </a:t>
            </a:r>
            <a:r>
              <a:rPr lang="en-US" altLang="ko-KR" dirty="0"/>
              <a:t>html</a:t>
            </a:r>
            <a:r>
              <a:rPr lang="ko-KR" altLang="en-US" dirty="0"/>
              <a:t>을 작성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编写 </a:t>
            </a:r>
            <a:r>
              <a:rPr lang="en-US" altLang="ko-KR" dirty="0"/>
              <a:t>HTML </a:t>
            </a:r>
            <a:r>
              <a:rPr lang="ko-KR" altLang="en-US" dirty="0"/>
              <a:t>练习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sz="1800" b="1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	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0E820-FCE4-4570-A11A-3CB47B1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181"/>
          <a:stretch>
            <a:fillRect/>
          </a:stretch>
        </p:blipFill>
        <p:spPr>
          <a:xfrm>
            <a:off x="6827879" y="2156808"/>
            <a:ext cx="2284775" cy="645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33D7A-4FF7-4126-BAEC-608D4A0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4999" b="11088"/>
          <a:stretch>
            <a:fillRect/>
          </a:stretch>
        </p:blipFill>
        <p:spPr>
          <a:xfrm>
            <a:off x="8328419" y="2730352"/>
            <a:ext cx="3223831" cy="5152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F46FC-6FF7-488C-9B3F-0F9DEBBA8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285" y="3811071"/>
            <a:ext cx="7163965" cy="17092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C0C1D-5802-4F9C-9491-61921A56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741" y="5705603"/>
            <a:ext cx="7144509" cy="5869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D29D7E08-A49E-4BD0-9C45-0325E4A8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49E436E-4109-4C81-AD3B-84DBEACF5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</a:t>
            </a:r>
            <a:r>
              <a:rPr lang="en-US" altLang="ko-KR" b="1" dirty="0">
                <a:solidFill>
                  <a:srgbClr val="0000FF"/>
                </a:solidFill>
              </a:rPr>
              <a:t>    </a:t>
            </a:r>
            <a:r>
              <a:rPr lang="en-US" altLang="ko-KR" b="1" dirty="0">
                <a:solidFill>
                  <a:srgbClr val="007BC7"/>
                </a:solidFill>
              </a:rPr>
              <a:t>[Source] </a:t>
            </a:r>
            <a:r>
              <a:rPr lang="ko-KR" altLang="en-US" sz="1600" b="1" dirty="0">
                <a:solidFill>
                  <a:srgbClr val="007BC7"/>
                </a:solidFill>
              </a:rPr>
              <a:t>탭에서 자바스크립트 함수 정의 확인</a:t>
            </a:r>
            <a:endParaRPr lang="en-US" altLang="ko-KR" sz="1600" b="1" dirty="0">
              <a:solidFill>
                <a:srgbClr val="007BC7"/>
              </a:solidFill>
            </a:endParaRPr>
          </a:p>
          <a:p>
            <a:pPr marL="447675" lvl="2" indent="0">
              <a:buNone/>
              <a:defRPr/>
            </a:pPr>
            <a:r>
              <a:rPr lang="en-US" altLang="ko-KR" sz="1600" b="1" dirty="0">
                <a:solidFill>
                  <a:srgbClr val="007BC7"/>
                </a:solidFill>
              </a:rPr>
              <a:t>    </a:t>
            </a:r>
            <a:r>
              <a:rPr lang="zh-CN" altLang="en-US" dirty="0"/>
              <a:t>在开发工具中检查需要抓取的信息</a:t>
            </a:r>
            <a:r>
              <a:rPr lang="en-US" altLang="zh-CN" dirty="0"/>
              <a:t>		      </a:t>
            </a:r>
            <a:r>
              <a:rPr lang="ko-KR" altLang="en-US" dirty="0"/>
              <a:t>在</a:t>
            </a:r>
            <a:r>
              <a:rPr lang="en-US" altLang="ko-KR" dirty="0"/>
              <a:t>[</a:t>
            </a:r>
            <a:r>
              <a:rPr lang="en-US" altLang="zh-CN" dirty="0"/>
              <a:t>Source]</a:t>
            </a:r>
            <a:r>
              <a:rPr lang="ko-KR" altLang="en-US" dirty="0"/>
              <a:t>选项卡中查看</a:t>
            </a:r>
            <a:r>
              <a:rPr lang="en-US" altLang="zh-CN" dirty="0"/>
              <a:t>JavaScript</a:t>
            </a:r>
            <a:r>
              <a:rPr lang="ko-KR" altLang="en-US" dirty="0"/>
              <a:t>函数定义</a:t>
            </a:r>
            <a:endParaRPr lang="en-US" altLang="ko-KR" b="1" dirty="0">
              <a:solidFill>
                <a:srgbClr val="007BC7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35928-D120-400E-AAD4-791EDF16E76B}"/>
              </a:ext>
            </a:extLst>
          </p:cNvPr>
          <p:cNvGrpSpPr/>
          <p:nvPr/>
        </p:nvGrpSpPr>
        <p:grpSpPr>
          <a:xfrm>
            <a:off x="0" y="3012968"/>
            <a:ext cx="12192000" cy="4441089"/>
            <a:chOff x="0" y="1090337"/>
            <a:chExt cx="12192000" cy="4441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FB5B44-69CD-41ED-9DA9-77E11C013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83"/>
            <a:stretch/>
          </p:blipFill>
          <p:spPr>
            <a:xfrm>
              <a:off x="0" y="1090337"/>
              <a:ext cx="12192000" cy="44349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473BF7-B040-4724-9619-0F4F139DD8F2}"/>
                </a:ext>
              </a:extLst>
            </p:cNvPr>
            <p:cNvSpPr txBox="1"/>
            <p:nvPr/>
          </p:nvSpPr>
          <p:spPr>
            <a:xfrm>
              <a:off x="8327023" y="1564862"/>
              <a:ext cx="360000" cy="216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13" name="왼쪽 대괄호 12">
              <a:extLst>
                <a:ext uri="{FF2B5EF4-FFF2-40B4-BE49-F238E27FC236}">
                  <a16:creationId xmlns:a16="http://schemas.microsoft.com/office/drawing/2014/main" id="{F2FBEF86-8096-43D2-8335-6CDF2892EE9B}"/>
                </a:ext>
              </a:extLst>
            </p:cNvPr>
            <p:cNvSpPr/>
            <p:nvPr/>
          </p:nvSpPr>
          <p:spPr>
            <a:xfrm>
              <a:off x="8886586" y="2579426"/>
              <a:ext cx="108000" cy="2952000"/>
            </a:xfrm>
            <a:prstGeom prst="leftBracket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D7F73C-5410-4E9C-BA22-7FBBBC70BADB}"/>
                </a:ext>
              </a:extLst>
            </p:cNvPr>
            <p:cNvSpPr txBox="1"/>
            <p:nvPr/>
          </p:nvSpPr>
          <p:spPr>
            <a:xfrm>
              <a:off x="7428547" y="2822732"/>
              <a:ext cx="504000" cy="14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</p:grpSp>
      <p:pic>
        <p:nvPicPr>
          <p:cNvPr id="19" name="그림 7" descr="C:\Users\jeeyoung\AppData\Local\Microsoft\Windows\INetCache\IE\IV2RKIU6\hand-1367746_960_720[1].png">
            <a:extLst>
              <a:ext uri="{FF2B5EF4-FFF2-40B4-BE49-F238E27FC236}">
                <a16:creationId xmlns:a16="http://schemas.microsoft.com/office/drawing/2014/main" id="{E6E37EAC-AA05-44CA-A6B1-56C0A84E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394">
            <a:off x="8711960" y="3339814"/>
            <a:ext cx="3492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7" descr="C:\Users\jeeyoung\AppData\Local\Microsoft\Windows\INetCache\IE\IV2RKIU6\hand-1367746_960_720[1].png">
            <a:extLst>
              <a:ext uri="{FF2B5EF4-FFF2-40B4-BE49-F238E27FC236}">
                <a16:creationId xmlns:a16="http://schemas.microsoft.com/office/drawing/2014/main" id="{82C48106-DD5D-4E03-B323-1453CE92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394">
            <a:off x="8057841" y="4555841"/>
            <a:ext cx="3492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41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1CA1066B-272A-41A1-9892-2110F7A9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84418F-9AB9-49AA-B0A1-FE757CC97010}"/>
              </a:ext>
            </a:extLst>
          </p:cNvPr>
          <p:cNvGrpSpPr/>
          <p:nvPr/>
        </p:nvGrpSpPr>
        <p:grpSpPr>
          <a:xfrm>
            <a:off x="1651339" y="2952016"/>
            <a:ext cx="8936037" cy="4427094"/>
            <a:chOff x="1631951" y="2430907"/>
            <a:chExt cx="8936037" cy="4427094"/>
          </a:xfrm>
        </p:grpSpPr>
        <p:pic>
          <p:nvPicPr>
            <p:cNvPr id="62467" name="그림 5">
              <a:extLst>
                <a:ext uri="{FF2B5EF4-FFF2-40B4-BE49-F238E27FC236}">
                  <a16:creationId xmlns:a16="http://schemas.microsoft.com/office/drawing/2014/main" id="{69F6178B-8523-43C5-A5DD-26EDAB204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24"/>
            <a:stretch/>
          </p:blipFill>
          <p:spPr bwMode="auto">
            <a:xfrm>
              <a:off x="1631951" y="2430907"/>
              <a:ext cx="8893175" cy="4427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91ADFB6-BD69-4CE7-8618-6874862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0540" y="3238249"/>
              <a:ext cx="1614885" cy="160000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6" name="모서리가 둥근 직사각형 1">
              <a:extLst>
                <a:ext uri="{FF2B5EF4-FFF2-40B4-BE49-F238E27FC236}">
                  <a16:creationId xmlns:a16="http://schemas.microsoft.com/office/drawing/2014/main" id="{C28ED197-D696-4205-9A77-83ED9B8185D3}"/>
                </a:ext>
              </a:extLst>
            </p:cNvPr>
            <p:cNvSpPr/>
            <p:nvPr/>
          </p:nvSpPr>
          <p:spPr>
            <a:xfrm>
              <a:off x="10144126" y="3000818"/>
              <a:ext cx="117475" cy="215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472" name="TextBox 13">
              <a:extLst>
                <a:ext uri="{FF2B5EF4-FFF2-40B4-BE49-F238E27FC236}">
                  <a16:creationId xmlns:a16="http://schemas.microsoft.com/office/drawing/2014/main" id="{529546BB-6E67-4BD2-AF8D-F3087D23E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94888" y="2832544"/>
              <a:ext cx="215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FF0000"/>
                  </a:solidFill>
                </a:rPr>
                <a:t>①</a:t>
              </a:r>
              <a:endParaRPr lang="ko-KR" altLang="en-US" sz="1200" b="1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  <p:pic>
          <p:nvPicPr>
            <p:cNvPr id="62473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E043531A-109C-4F3E-A551-E90C024B3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24606">
              <a:off x="10218738" y="3127819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모서리가 둥근 직사각형 1">
              <a:extLst>
                <a:ext uri="{FF2B5EF4-FFF2-40B4-BE49-F238E27FC236}">
                  <a16:creationId xmlns:a16="http://schemas.microsoft.com/office/drawing/2014/main" id="{3EA34740-4695-469F-972D-058F4BE849D8}"/>
                </a:ext>
              </a:extLst>
            </p:cNvPr>
            <p:cNvSpPr/>
            <p:nvPr/>
          </p:nvSpPr>
          <p:spPr>
            <a:xfrm>
              <a:off x="8901114" y="3724719"/>
              <a:ext cx="1512887" cy="19843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2475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85FC7C63-9C26-4F4A-9D33-D21CBCBE9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24606">
              <a:off x="9817100" y="3729481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6" name="TextBox 13">
              <a:extLst>
                <a:ext uri="{FF2B5EF4-FFF2-40B4-BE49-F238E27FC236}">
                  <a16:creationId xmlns:a16="http://schemas.microsoft.com/office/drawing/2014/main" id="{62FE4C3D-FC72-4544-B562-AC9D3D8E7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58225" y="3665980"/>
              <a:ext cx="21590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5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FF0000"/>
                  </a:solidFill>
                </a:rPr>
                <a:t>②</a:t>
              </a:r>
              <a:endParaRPr lang="ko-KR" altLang="en-US" sz="1200" b="1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64E4F10-0D51-436F-97E3-8DD3EF3FBA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682" y="965644"/>
            <a:ext cx="11161712" cy="55181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</a:t>
            </a:r>
            <a:r>
              <a:rPr lang="en-US" altLang="ko-KR" b="1" dirty="0">
                <a:solidFill>
                  <a:srgbClr val="0000FF"/>
                </a:solidFill>
              </a:rPr>
              <a:t>  </a:t>
            </a:r>
            <a:r>
              <a:rPr lang="en-US" altLang="ko-KR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Source</a:t>
            </a:r>
            <a:r>
              <a:rPr lang="ko-KR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자바스크립트 함수 검색하기</a:t>
            </a:r>
            <a:endParaRPr lang="en-US" altLang="ko-KR" sz="1600" b="1" dirty="0">
              <a:solidFill>
                <a:srgbClr val="007B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r>
              <a:rPr lang="en-US" altLang="ko-KR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zh-CN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在开发者工具中查看爬取所需的信息</a:t>
            </a:r>
            <a:r>
              <a:rPr lang="en-US" altLang="zh-CN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zh-CN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在源代码中搜索</a:t>
            </a:r>
            <a:r>
              <a:rPr lang="en-US" altLang="zh-CN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zh-CN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函数</a:t>
            </a:r>
            <a:r>
              <a:rPr lang="en-US" altLang="zh-CN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zh-CN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在源代码中搜索</a:t>
            </a:r>
            <a:r>
              <a:rPr lang="en-US" altLang="zh-CN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zh-CN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函数</a:t>
            </a:r>
            <a:endParaRPr lang="en-US" altLang="ko-KR" b="1" dirty="0">
              <a:solidFill>
                <a:srgbClr val="007BC7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1">
            <a:extLst>
              <a:ext uri="{FF2B5EF4-FFF2-40B4-BE49-F238E27FC236}">
                <a16:creationId xmlns:a16="http://schemas.microsoft.com/office/drawing/2014/main" id="{17CDCD86-EE91-49CB-A30C-46514CF6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59FC1D1-9D77-450A-9870-41064D600E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</a:t>
            </a:r>
            <a:r>
              <a:rPr lang="en-US" altLang="ko-KR" b="1" dirty="0">
                <a:solidFill>
                  <a:srgbClr val="0000FF"/>
                </a:solidFill>
              </a:rPr>
              <a:t>  </a:t>
            </a:r>
            <a:r>
              <a:rPr lang="en-US" altLang="ko-KR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Source</a:t>
            </a:r>
            <a:r>
              <a:rPr lang="ko-KR" altLang="en-US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자바스크립트 함수 검색하기</a:t>
            </a:r>
            <a:endParaRPr lang="en-US" altLang="ko-KR" sz="1600" b="1" dirty="0">
              <a:solidFill>
                <a:srgbClr val="007B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r>
              <a:rPr lang="en-US" altLang="ko-KR" sz="1600" b="1" dirty="0">
                <a:solidFill>
                  <a:srgbClr val="007B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zh-CN" altLang="en-US" dirty="0"/>
              <a:t>在开发者工具中查看抓取所需的信息</a:t>
            </a:r>
            <a:r>
              <a:rPr lang="en-US" altLang="zh-CN" dirty="0"/>
              <a:t>※</a:t>
            </a:r>
            <a:r>
              <a:rPr lang="zh-CN" altLang="en-US" dirty="0"/>
              <a:t>在源代码中搜索</a:t>
            </a:r>
            <a:r>
              <a:rPr lang="en-US" altLang="zh-CN" dirty="0"/>
              <a:t>JavaScript</a:t>
            </a:r>
            <a:r>
              <a:rPr lang="zh-CN" altLang="en-US" dirty="0"/>
              <a:t>函数</a:t>
            </a:r>
            <a:endParaRPr lang="en-US" altLang="ko-KR" b="1" dirty="0">
              <a:solidFill>
                <a:srgbClr val="007BC7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34909C-12BC-46D3-A749-7E014161AF64}"/>
              </a:ext>
            </a:extLst>
          </p:cNvPr>
          <p:cNvGrpSpPr/>
          <p:nvPr/>
        </p:nvGrpSpPr>
        <p:grpSpPr>
          <a:xfrm>
            <a:off x="1641475" y="3060172"/>
            <a:ext cx="8909050" cy="4427094"/>
            <a:chOff x="1622222" y="2430907"/>
            <a:chExt cx="8909050" cy="4427094"/>
          </a:xfrm>
        </p:grpSpPr>
        <p:pic>
          <p:nvPicPr>
            <p:cNvPr id="64514" name="그림 13">
              <a:extLst>
                <a:ext uri="{FF2B5EF4-FFF2-40B4-BE49-F238E27FC236}">
                  <a16:creationId xmlns:a16="http://schemas.microsoft.com/office/drawing/2014/main" id="{BA3C1C48-1E07-40A4-94B4-15FEA85D2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5"/>
            <a:stretch/>
          </p:blipFill>
          <p:spPr bwMode="auto">
            <a:xfrm>
              <a:off x="1622222" y="2430907"/>
              <a:ext cx="8909050" cy="4427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모서리가 둥근 직사각형 1">
              <a:extLst>
                <a:ext uri="{FF2B5EF4-FFF2-40B4-BE49-F238E27FC236}">
                  <a16:creationId xmlns:a16="http://schemas.microsoft.com/office/drawing/2014/main" id="{CFE06FDE-2149-47AC-A180-1E0DDB962BA7}"/>
                </a:ext>
              </a:extLst>
            </p:cNvPr>
            <p:cNvSpPr/>
            <p:nvPr/>
          </p:nvSpPr>
          <p:spPr>
            <a:xfrm>
              <a:off x="7454697" y="3805681"/>
              <a:ext cx="2908300" cy="1527175"/>
            </a:xfrm>
            <a:prstGeom prst="roundRect">
              <a:avLst>
                <a:gd name="adj" fmla="val 3496"/>
              </a:avLst>
            </a:pr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519" name="TextBox 13">
              <a:extLst>
                <a:ext uri="{FF2B5EF4-FFF2-40B4-BE49-F238E27FC236}">
                  <a16:creationId xmlns:a16="http://schemas.microsoft.com/office/drawing/2014/main" id="{DC88763A-8191-4545-9F4E-CDECB65D3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722" y="5697981"/>
              <a:ext cx="215900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FF0000"/>
                  </a:solidFill>
                </a:rPr>
                <a:t>③</a:t>
              </a:r>
              <a:endParaRPr lang="ko-KR" altLang="en-US" sz="1200" b="1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9" name="모서리가 둥근 직사각형 1">
              <a:extLst>
                <a:ext uri="{FF2B5EF4-FFF2-40B4-BE49-F238E27FC236}">
                  <a16:creationId xmlns:a16="http://schemas.microsoft.com/office/drawing/2014/main" id="{BC2181BB-9A1D-4448-9096-7E1E17600B50}"/>
                </a:ext>
              </a:extLst>
            </p:cNvPr>
            <p:cNvSpPr/>
            <p:nvPr/>
          </p:nvSpPr>
          <p:spPr>
            <a:xfrm>
              <a:off x="5708447" y="5639242"/>
              <a:ext cx="2501900" cy="36036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521" name="TextBox 29">
              <a:extLst>
                <a:ext uri="{FF2B5EF4-FFF2-40B4-BE49-F238E27FC236}">
                  <a16:creationId xmlns:a16="http://schemas.microsoft.com/office/drawing/2014/main" id="{D73081B9-B3CF-4BD0-BC7D-FD376275C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6622" y="5685186"/>
              <a:ext cx="173037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100" b="1" dirty="0">
                  <a:solidFill>
                    <a:srgbClr val="0000FF"/>
                  </a:solidFill>
                </a:rPr>
                <a:t>검색할 함수이름 입력</a:t>
              </a:r>
              <a:endParaRPr lang="en-US" altLang="ko-KR" sz="1100" b="1" dirty="0">
                <a:solidFill>
                  <a:srgbClr val="0000FF"/>
                </a:solidFill>
              </a:endParaRPr>
            </a:p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rgbClr val="FF0000"/>
                  </a:solidFill>
                </a:rPr>
                <a:t>输入要搜索的功能名称</a:t>
              </a:r>
              <a:endParaRPr lang="ko-KR" altLang="en-US" sz="500" b="1" dirty="0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오른쪽 중괄호 21">
              <a:extLst>
                <a:ext uri="{FF2B5EF4-FFF2-40B4-BE49-F238E27FC236}">
                  <a16:creationId xmlns:a16="http://schemas.microsoft.com/office/drawing/2014/main" id="{74EF4CAE-D804-4738-A2B8-F404B4B370DC}"/>
                </a:ext>
              </a:extLst>
            </p:cNvPr>
            <p:cNvSpPr/>
            <p:nvPr/>
          </p:nvSpPr>
          <p:spPr>
            <a:xfrm>
              <a:off x="6537123" y="6172644"/>
              <a:ext cx="142875" cy="179387"/>
            </a:xfrm>
            <a:prstGeom prst="rightBrace">
              <a:avLst/>
            </a:prstGeom>
            <a:ln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523" name="TextBox 34">
              <a:extLst>
                <a:ext uri="{FF2B5EF4-FFF2-40B4-BE49-F238E27FC236}">
                  <a16:creationId xmlns:a16="http://schemas.microsoft.com/office/drawing/2014/main" id="{5725D440-E75E-433A-B65A-85793F98D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6497" y="6101206"/>
              <a:ext cx="29987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100" b="1" dirty="0">
                  <a:solidFill>
                    <a:srgbClr val="0000FF"/>
                  </a:solidFill>
                </a:rPr>
                <a:t>검색결과에서</a:t>
              </a:r>
              <a:r>
                <a:rPr lang="en-US" altLang="ko-KR" sz="1100" b="1" dirty="0">
                  <a:solidFill>
                    <a:srgbClr val="0000FF"/>
                  </a:solidFill>
                </a:rPr>
                <a:t>,</a:t>
              </a:r>
              <a:r>
                <a:rPr lang="ko-KR" altLang="en-US" sz="1100" b="1" dirty="0">
                  <a:solidFill>
                    <a:srgbClr val="0000FF"/>
                  </a:solidFill>
                </a:rPr>
                <a:t> 함수 정의를 </a:t>
              </a:r>
              <a:r>
                <a:rPr lang="ko-KR" altLang="en-US" sz="1100" b="1" dirty="0" err="1">
                  <a:solidFill>
                    <a:srgbClr val="0000FF"/>
                  </a:solidFill>
                </a:rPr>
                <a:t>더블클릭하면</a:t>
              </a:r>
              <a:r>
                <a:rPr lang="ko-KR" altLang="en-US" sz="1100" b="1" dirty="0">
                  <a:solidFill>
                    <a:srgbClr val="0000FF"/>
                  </a:solidFill>
                </a:rPr>
                <a:t> 소스창에 표시됨</a:t>
              </a:r>
              <a:endParaRPr lang="en-US" altLang="ko-KR" sz="1100" b="1" dirty="0">
                <a:solidFill>
                  <a:srgbClr val="0000FF"/>
                </a:solidFill>
              </a:endParaRPr>
            </a:p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rgbClr val="FF0000"/>
                  </a:solidFill>
                </a:rPr>
                <a:t>在搜索结果中，双击函数定义以将其显示在源窗口中</a:t>
              </a:r>
              <a:endParaRPr lang="ko-KR" altLang="en-US" sz="500" b="1" dirty="0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4524" name="TextBox 13">
              <a:extLst>
                <a:ext uri="{FF2B5EF4-FFF2-40B4-BE49-F238E27FC236}">
                  <a16:creationId xmlns:a16="http://schemas.microsoft.com/office/drawing/2014/main" id="{ACAC10EB-3063-402A-8E79-29BA86E59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9735" y="5902769"/>
              <a:ext cx="2159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FF0000"/>
                  </a:solidFill>
                </a:rPr>
                <a:t>④</a:t>
              </a:r>
              <a:endParaRPr lang="ko-KR" altLang="en-US" sz="1200" b="1">
                <a:solidFill>
                  <a:srgbClr val="FF0000"/>
                </a:solidFill>
                <a:ea typeface="굴림" panose="020B0600000101010101" pitchFamily="50" charset="-127"/>
              </a:endParaRPr>
            </a:p>
          </p:txBody>
        </p:sp>
        <p:pic>
          <p:nvPicPr>
            <p:cNvPr id="64525" name="그림 6">
              <a:extLst>
                <a:ext uri="{FF2B5EF4-FFF2-40B4-BE49-F238E27FC236}">
                  <a16:creationId xmlns:a16="http://schemas.microsoft.com/office/drawing/2014/main" id="{16C7A42C-AFA8-4413-87D2-1A87BAFDD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3816">
              <a:off x="9918497" y="5177280"/>
              <a:ext cx="566738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1">
            <a:extLst>
              <a:ext uri="{FF2B5EF4-FFF2-40B4-BE49-F238E27FC236}">
                <a16:creationId xmlns:a16="http://schemas.microsoft.com/office/drawing/2014/main" id="{17CDCD86-EE91-49CB-A30C-46514CF6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59FC1D1-9D77-450A-9870-41064D600E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 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7BC7"/>
                </a:solidFill>
              </a:rPr>
              <a:t>[Network] </a:t>
            </a:r>
            <a:r>
              <a:rPr lang="ko-KR" altLang="en-US" sz="1600" b="1" dirty="0">
                <a:solidFill>
                  <a:srgbClr val="007BC7"/>
                </a:solidFill>
              </a:rPr>
              <a:t>탭에서 동적 응답 전송 확인</a:t>
            </a:r>
            <a:r>
              <a:rPr lang="en-US" altLang="ko-KR" sz="1600" b="1" dirty="0">
                <a:solidFill>
                  <a:srgbClr val="007BC7"/>
                </a:solidFill>
              </a:rPr>
              <a:t>: Payload</a:t>
            </a:r>
            <a:r>
              <a:rPr lang="ko-KR" altLang="en-US" sz="1600" b="1" dirty="0">
                <a:solidFill>
                  <a:srgbClr val="007BC7"/>
                </a:solidFill>
              </a:rPr>
              <a:t> </a:t>
            </a:r>
            <a:endParaRPr lang="en-US" altLang="ko-KR" sz="1600" b="1" dirty="0">
              <a:solidFill>
                <a:srgbClr val="007BC7"/>
              </a:solidFill>
            </a:endParaRPr>
          </a:p>
          <a:p>
            <a:pPr marL="447675" lvl="2" indent="0">
              <a:buNone/>
              <a:defRPr/>
            </a:pPr>
            <a:r>
              <a:rPr lang="en-US" altLang="ko-KR" sz="1600" b="1" dirty="0">
                <a:solidFill>
                  <a:srgbClr val="007BC7"/>
                </a:solidFill>
              </a:rPr>
              <a:t>    </a:t>
            </a:r>
            <a:r>
              <a:rPr lang="zh-CN" altLang="en-US" dirty="0"/>
              <a:t>在开发工具中查看抓取所需的信息在 </a:t>
            </a:r>
            <a:r>
              <a:rPr lang="en-US" altLang="zh-CN" dirty="0"/>
              <a:t>[</a:t>
            </a:r>
            <a:r>
              <a:rPr lang="zh-CN" altLang="en-US" dirty="0"/>
              <a:t>网络</a:t>
            </a:r>
            <a:r>
              <a:rPr lang="en-US" altLang="zh-CN" dirty="0"/>
              <a:t>] </a:t>
            </a:r>
            <a:r>
              <a:rPr lang="zh-CN" altLang="en-US" dirty="0"/>
              <a:t>选项卡上查看动态响应发送：</a:t>
            </a:r>
            <a:r>
              <a:rPr lang="en-US" altLang="zh-CN" dirty="0"/>
              <a:t>Payload</a:t>
            </a:r>
            <a:endParaRPr lang="en-US" altLang="ko-KR" b="1" dirty="0">
              <a:solidFill>
                <a:srgbClr val="007BC7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4DFEA-946D-40B0-A87B-5A9BCD8C3FAB}"/>
              </a:ext>
            </a:extLst>
          </p:cNvPr>
          <p:cNvGrpSpPr/>
          <p:nvPr/>
        </p:nvGrpSpPr>
        <p:grpSpPr>
          <a:xfrm>
            <a:off x="0" y="3048000"/>
            <a:ext cx="12192000" cy="4033736"/>
            <a:chOff x="0" y="2510578"/>
            <a:chExt cx="12192000" cy="4571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9EE4547-CB8D-4B16-BE0D-E41C36EC10A9}"/>
                </a:ext>
              </a:extLst>
            </p:cNvPr>
            <p:cNvGrpSpPr/>
            <p:nvPr/>
          </p:nvGrpSpPr>
          <p:grpSpPr>
            <a:xfrm>
              <a:off x="0" y="2510578"/>
              <a:ext cx="12192000" cy="4571158"/>
              <a:chOff x="0" y="1090337"/>
              <a:chExt cx="12192000" cy="45711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CD0B486-398B-4169-B29C-2D6F7FD12A9B}"/>
                  </a:ext>
                </a:extLst>
              </p:cNvPr>
              <p:cNvGrpSpPr/>
              <p:nvPr/>
            </p:nvGrpSpPr>
            <p:grpSpPr>
              <a:xfrm>
                <a:off x="0" y="1090337"/>
                <a:ext cx="12192000" cy="4571158"/>
                <a:chOff x="0" y="1090337"/>
                <a:chExt cx="12192000" cy="4571158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67492CA-BB5F-41A3-8687-C0F934B9B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2269"/>
                <a:stretch/>
              </p:blipFill>
              <p:spPr>
                <a:xfrm>
                  <a:off x="0" y="1090337"/>
                  <a:ext cx="12192000" cy="4571158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5C4923F-73B4-4DCE-98FA-64451A9C93DD}"/>
                    </a:ext>
                  </a:extLst>
                </p:cNvPr>
                <p:cNvSpPr txBox="1"/>
                <p:nvPr/>
              </p:nvSpPr>
              <p:spPr>
                <a:xfrm>
                  <a:off x="7699229" y="2028883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b="1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2B240EE-9570-4A8A-8D19-EB35C97166DE}"/>
                    </a:ext>
                  </a:extLst>
                </p:cNvPr>
                <p:cNvSpPr txBox="1"/>
                <p:nvPr/>
              </p:nvSpPr>
              <p:spPr>
                <a:xfrm>
                  <a:off x="9161810" y="2777148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b="1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53F7AF-0003-4F98-8E2C-50110EDCDCB9}"/>
                    </a:ext>
                  </a:extLst>
                </p:cNvPr>
                <p:cNvSpPr txBox="1"/>
                <p:nvPr/>
              </p:nvSpPr>
              <p:spPr>
                <a:xfrm>
                  <a:off x="7130569" y="4148838"/>
                  <a:ext cx="1476000" cy="144000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b="1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F5F4268-F49F-4051-A297-193758D5DC93}"/>
                    </a:ext>
                  </a:extLst>
                </p:cNvPr>
                <p:cNvSpPr txBox="1"/>
                <p:nvPr/>
              </p:nvSpPr>
              <p:spPr>
                <a:xfrm>
                  <a:off x="8697789" y="1580780"/>
                  <a:ext cx="360000" cy="180000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200" b="1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81C42A-C4BF-45C7-8570-A3E2FCA1AF9B}"/>
                  </a:ext>
                </a:extLst>
              </p:cNvPr>
              <p:cNvSpPr txBox="1"/>
              <p:nvPr/>
            </p:nvSpPr>
            <p:spPr>
              <a:xfrm>
                <a:off x="27293" y="3360759"/>
                <a:ext cx="2412000" cy="360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</p:grpSp>
        <p:pic>
          <p:nvPicPr>
            <p:cNvPr id="30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C1E4BD6D-81D2-4D7D-AFC1-0B7BFFE68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8987184" y="3047022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9C138CDD-677A-41E7-AE2B-0C4DAC4E5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7891974" y="3545114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D46E286F-7C94-4863-B52F-43DEBEDE3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8431944" y="5583729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80B3F8C9-7F21-4681-81BC-943BFEA37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9405649" y="4251173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B6F2F0-F911-44A3-A435-1DF803D6F247}"/>
                </a:ext>
              </a:extLst>
            </p:cNvPr>
            <p:cNvSpPr txBox="1"/>
            <p:nvPr/>
          </p:nvSpPr>
          <p:spPr>
            <a:xfrm>
              <a:off x="8675246" y="6558009"/>
              <a:ext cx="1075397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209891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1">
            <a:extLst>
              <a:ext uri="{FF2B5EF4-FFF2-40B4-BE49-F238E27FC236}">
                <a16:creationId xmlns:a16="http://schemas.microsoft.com/office/drawing/2014/main" id="{17CDCD86-EE91-49CB-A30C-46514CF6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59FC1D1-9D77-450A-9870-41064D600E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페이지 분석하기 分析网页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b="1" dirty="0"/>
              <a:t>개발자도구</a:t>
            </a:r>
            <a:r>
              <a:rPr lang="ko-KR" altLang="en-US" dirty="0"/>
              <a:t>에서 </a:t>
            </a:r>
            <a:r>
              <a:rPr lang="ko-KR" altLang="en-US" dirty="0" err="1"/>
              <a:t>크롤링에</a:t>
            </a:r>
            <a:r>
              <a:rPr lang="ko-KR" altLang="en-US" dirty="0"/>
              <a:t> 필요한 정보 확인하기 </a:t>
            </a:r>
            <a:r>
              <a:rPr lang="ko-KR" altLang="en-US" sz="1600" b="1" dirty="0">
                <a:solidFill>
                  <a:srgbClr val="007BC7"/>
                </a:solidFill>
              </a:rPr>
              <a:t>매장 </a:t>
            </a:r>
            <a:r>
              <a:rPr lang="en-US" altLang="ko-KR" sz="1600" b="1" dirty="0">
                <a:solidFill>
                  <a:srgbClr val="007BC7"/>
                </a:solidFill>
              </a:rPr>
              <a:t>&lt;</a:t>
            </a:r>
            <a:r>
              <a:rPr lang="ko-KR" altLang="en-US" sz="1600" b="1" dirty="0" err="1">
                <a:solidFill>
                  <a:srgbClr val="007BC7"/>
                </a:solidFill>
              </a:rPr>
              <a:t>자세히보기</a:t>
            </a:r>
            <a:r>
              <a:rPr lang="en-US" altLang="ko-KR" sz="1600" b="1" dirty="0">
                <a:solidFill>
                  <a:srgbClr val="007BC7"/>
                </a:solidFill>
              </a:rPr>
              <a:t>&gt;</a:t>
            </a:r>
            <a:r>
              <a:rPr lang="ko-KR" altLang="en-US" sz="1600" b="1" dirty="0">
                <a:solidFill>
                  <a:srgbClr val="007BC7"/>
                </a:solidFill>
              </a:rPr>
              <a:t>클릭 후</a:t>
            </a:r>
            <a:r>
              <a:rPr lang="en-US" altLang="ko-KR" sz="1600" b="1" dirty="0">
                <a:solidFill>
                  <a:srgbClr val="007BC7"/>
                </a:solidFill>
              </a:rPr>
              <a:t>, </a:t>
            </a:r>
            <a:r>
              <a:rPr lang="en-US" altLang="ko-KR" b="1" dirty="0">
                <a:solidFill>
                  <a:srgbClr val="007BC7"/>
                </a:solidFill>
              </a:rPr>
              <a:t>[Network] </a:t>
            </a:r>
            <a:r>
              <a:rPr lang="ko-KR" altLang="en-US" sz="1600" b="1" dirty="0">
                <a:solidFill>
                  <a:srgbClr val="007BC7"/>
                </a:solidFill>
              </a:rPr>
              <a:t>탭에서 동적 응답 전송 확인</a:t>
            </a:r>
            <a:r>
              <a:rPr lang="en-US" altLang="ko-KR" sz="1600" b="1" dirty="0">
                <a:solidFill>
                  <a:srgbClr val="007BC7"/>
                </a:solidFill>
              </a:rPr>
              <a:t>: Preview</a:t>
            </a:r>
          </a:p>
          <a:p>
            <a:pPr marL="447675" lvl="2" indent="0">
              <a:buNone/>
              <a:defRPr/>
            </a:pPr>
            <a:r>
              <a:rPr lang="zh-CN" altLang="en-US" b="1" dirty="0">
                <a:solidFill>
                  <a:srgbClr val="007BC7"/>
                </a:solidFill>
              </a:rPr>
              <a:t>在开发者工具中查看爬取所需信息点击店铺</a:t>
            </a:r>
            <a:r>
              <a:rPr lang="en-US" altLang="zh-CN" b="1" dirty="0">
                <a:solidFill>
                  <a:srgbClr val="007BC7"/>
                </a:solidFill>
              </a:rPr>
              <a:t>&lt;</a:t>
            </a:r>
            <a:r>
              <a:rPr lang="zh-CN" altLang="en-US" b="1" dirty="0">
                <a:solidFill>
                  <a:srgbClr val="007BC7"/>
                </a:solidFill>
              </a:rPr>
              <a:t>查看详情</a:t>
            </a:r>
            <a:r>
              <a:rPr lang="en-US" altLang="zh-CN" b="1" dirty="0">
                <a:solidFill>
                  <a:srgbClr val="007BC7"/>
                </a:solidFill>
              </a:rPr>
              <a:t>&gt;</a:t>
            </a:r>
            <a:r>
              <a:rPr lang="zh-CN" altLang="en-US" b="1" dirty="0">
                <a:solidFill>
                  <a:srgbClr val="007BC7"/>
                </a:solidFill>
              </a:rPr>
              <a:t>后，在</a:t>
            </a:r>
            <a:r>
              <a:rPr lang="en-US" altLang="zh-CN" b="1" dirty="0">
                <a:solidFill>
                  <a:srgbClr val="007BC7"/>
                </a:solidFill>
              </a:rPr>
              <a:t>[Network]</a:t>
            </a:r>
            <a:r>
              <a:rPr lang="zh-CN" altLang="en-US" b="1" dirty="0">
                <a:solidFill>
                  <a:srgbClr val="007BC7"/>
                </a:solidFill>
              </a:rPr>
              <a:t>选项卡中确认动态响应传输：预览</a:t>
            </a:r>
            <a:endParaRPr lang="en-US" altLang="ko-KR" b="1" dirty="0">
              <a:solidFill>
                <a:srgbClr val="007BC7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97DD41-3955-4AAB-A903-FACBD7FF8989}"/>
              </a:ext>
            </a:extLst>
          </p:cNvPr>
          <p:cNvGrpSpPr/>
          <p:nvPr/>
        </p:nvGrpSpPr>
        <p:grpSpPr>
          <a:xfrm>
            <a:off x="0" y="3628103"/>
            <a:ext cx="12192000" cy="3229897"/>
            <a:chOff x="0" y="2725185"/>
            <a:chExt cx="12192000" cy="413281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2DAED48-BA15-4AAC-8FDB-4F17FC865FA6}"/>
                </a:ext>
              </a:extLst>
            </p:cNvPr>
            <p:cNvGrpSpPr/>
            <p:nvPr/>
          </p:nvGrpSpPr>
          <p:grpSpPr>
            <a:xfrm>
              <a:off x="0" y="2725185"/>
              <a:ext cx="12192000" cy="4132815"/>
              <a:chOff x="0" y="439180"/>
              <a:chExt cx="12192000" cy="413281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D0F83D-2AB1-4D48-BCFC-3D4192C72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0885"/>
              <a:stretch/>
            </p:blipFill>
            <p:spPr>
              <a:xfrm>
                <a:off x="0" y="439180"/>
                <a:ext cx="12192000" cy="413281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9873FF-ABEF-4241-BAFE-2616A20AF76C}"/>
                  </a:ext>
                </a:extLst>
              </p:cNvPr>
              <p:cNvSpPr txBox="1"/>
              <p:nvPr/>
            </p:nvSpPr>
            <p:spPr>
              <a:xfrm>
                <a:off x="7139667" y="1496616"/>
                <a:ext cx="432000" cy="180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3BE0EF-FB1B-4B75-A789-8BE4069C59D9}"/>
                  </a:ext>
                </a:extLst>
              </p:cNvPr>
              <p:cNvSpPr txBox="1"/>
              <p:nvPr/>
            </p:nvSpPr>
            <p:spPr>
              <a:xfrm>
                <a:off x="9205333" y="2367710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0D3F05-155A-43B5-B256-61091C7E4275}"/>
                  </a:ext>
                </a:extLst>
              </p:cNvPr>
              <p:cNvSpPr txBox="1"/>
              <p:nvPr/>
            </p:nvSpPr>
            <p:spPr>
              <a:xfrm>
                <a:off x="6543715" y="4026001"/>
                <a:ext cx="1476000" cy="144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BF984E-966C-4480-8FCB-97190CA8FC8A}"/>
                  </a:ext>
                </a:extLst>
              </p:cNvPr>
              <p:cNvSpPr txBox="1"/>
              <p:nvPr/>
            </p:nvSpPr>
            <p:spPr>
              <a:xfrm>
                <a:off x="8274707" y="1007569"/>
                <a:ext cx="360000" cy="180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</p:grpSp>
        <p:pic>
          <p:nvPicPr>
            <p:cNvPr id="36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EBECE432-70A6-47AA-8F0A-E7C2E610B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7742044" y="6312413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7" descr="C:\Users\jeeyoung\AppData\Local\Microsoft\Windows\INetCache\IE\IV2RKIU6\hand-1367746_960_720[1].png">
              <a:extLst>
                <a:ext uri="{FF2B5EF4-FFF2-40B4-BE49-F238E27FC236}">
                  <a16:creationId xmlns:a16="http://schemas.microsoft.com/office/drawing/2014/main" id="{8A25B1C0-D3B3-44DC-85E9-A1D8B94FD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75394">
              <a:off x="9541660" y="4638452"/>
              <a:ext cx="34925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9676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4E576E9D-091A-4574-984F-46607AD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92177C-39BA-48AD-9C9B-10BC038237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en-US" altLang="ko-KR" dirty="0"/>
              <a:t>Selenium </a:t>
            </a:r>
            <a:r>
              <a:rPr lang="ko-KR" altLang="en-US" dirty="0"/>
              <a:t>패키지의 </a:t>
            </a:r>
            <a:r>
              <a:rPr lang="en-US" altLang="ko-KR" dirty="0" err="1"/>
              <a:t>WebDreiver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BeautifulSoup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임포트</a:t>
            </a:r>
            <a:endParaRPr lang="en-US" altLang="ko-KR" dirty="0">
              <a:solidFill>
                <a:prstClr val="black"/>
              </a:solidFill>
            </a:endParaRPr>
          </a:p>
          <a:p>
            <a:pPr marL="447675" lvl="2" indent="0">
              <a:buNone/>
              <a:defRPr/>
            </a:pPr>
            <a:r>
              <a:rPr lang="ko-KR" altLang="en-US" dirty="0"/>
              <a:t>     导入 </a:t>
            </a:r>
            <a:r>
              <a:rPr lang="en-US" altLang="ko-KR" dirty="0"/>
              <a:t>Selenium </a:t>
            </a:r>
            <a:r>
              <a:rPr lang="ko-KR" altLang="en-US" dirty="0"/>
              <a:t>包的 </a:t>
            </a:r>
            <a:r>
              <a:rPr lang="en-US" altLang="ko-KR" dirty="0" err="1"/>
              <a:t>WebDryver</a:t>
            </a:r>
            <a:r>
              <a:rPr lang="ko-KR" altLang="en-US" dirty="0"/>
              <a:t>，导入 </a:t>
            </a:r>
            <a:r>
              <a:rPr lang="en-US" altLang="ko-KR" dirty="0" err="1"/>
              <a:t>BeautifulSoup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2800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크롬 </a:t>
            </a:r>
            <a:r>
              <a:rPr lang="en-US" altLang="ko-KR" dirty="0"/>
              <a:t>WebDriver </a:t>
            </a:r>
            <a:r>
              <a:rPr lang="ko-KR" altLang="en-US" dirty="0"/>
              <a:t>객체를 생성 创建 </a:t>
            </a:r>
            <a:r>
              <a:rPr lang="en-US" altLang="ko-KR" dirty="0"/>
              <a:t>Chrome WebDriver </a:t>
            </a:r>
            <a:r>
              <a:rPr lang="ko-KR" altLang="en-US" dirty="0"/>
              <a:t>对象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3200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웹 페이지 연결하기 链接网页</a:t>
            </a:r>
            <a:endParaRPr lang="en-US" altLang="ko-KR" dirty="0"/>
          </a:p>
        </p:txBody>
      </p:sp>
      <p:sp>
        <p:nvSpPr>
          <p:cNvPr id="68611" name="TextBox 3">
            <a:extLst>
              <a:ext uri="{FF2B5EF4-FFF2-40B4-BE49-F238E27FC236}">
                <a16:creationId xmlns:a16="http://schemas.microsoft.com/office/drawing/2014/main" id="{03058295-46EA-4DEA-BB9B-22D40DD6B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EB765-B4F2-48EC-AEC7-C984B768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12" y="2988495"/>
            <a:ext cx="8058150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B23E37-7FAD-4D22-A4AC-15A89B4C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4529094"/>
            <a:ext cx="8105775" cy="64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91088F-CE56-47A5-942C-9FB4058AF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161" y="5778992"/>
            <a:ext cx="81057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178D6431-5407-4E5A-B498-D53A5C1B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EF21A7D-96B2-4627-B3DC-C51AFA80C0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r>
              <a:rPr lang="ko-KR" altLang="en-US" dirty="0"/>
              <a:t>자바스크립트 함수 호출하여 매장 정보 페이지 열기 확인 </a:t>
            </a:r>
            <a:r>
              <a:rPr lang="zh-CN" altLang="en-US" dirty="0"/>
              <a:t>调用 </a:t>
            </a:r>
            <a:r>
              <a:rPr lang="en-US" altLang="zh-CN" dirty="0"/>
              <a:t>JavaScript </a:t>
            </a:r>
            <a:r>
              <a:rPr lang="zh-CN" altLang="en-US" dirty="0"/>
              <a:t>函数以确认店铺信息页面已打开。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70659" name="TextBox 3">
            <a:extLst>
              <a:ext uri="{FF2B5EF4-FFF2-40B4-BE49-F238E27FC236}">
                <a16:creationId xmlns:a16="http://schemas.microsoft.com/office/drawing/2014/main" id="{1C00A4C7-4AB4-4F3E-B381-7FF57F7CC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6B071-7A6A-4D39-8191-356D4E27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97" y="2469057"/>
            <a:ext cx="8115300" cy="6667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8F19BEF-1C96-41C6-A1D0-6DF7D9FAF56E}"/>
              </a:ext>
            </a:extLst>
          </p:cNvPr>
          <p:cNvGrpSpPr/>
          <p:nvPr/>
        </p:nvGrpSpPr>
        <p:grpSpPr>
          <a:xfrm>
            <a:off x="1329591" y="2776239"/>
            <a:ext cx="10862409" cy="4059195"/>
            <a:chOff x="1329591" y="2776239"/>
            <a:chExt cx="10862409" cy="4059195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C3F21B3F-05A1-4953-8C94-7B5491683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8855" y="5951694"/>
              <a:ext cx="4280492" cy="883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ko-KR" altLang="en-US" sz="1200" dirty="0">
                  <a:solidFill>
                    <a:srgbClr val="007BC7"/>
                  </a:solidFill>
                </a:rPr>
                <a:t>☞ 팝업창은 </a:t>
              </a:r>
              <a:r>
                <a:rPr lang="ko-KR" altLang="en-US" sz="1200" dirty="0" err="1">
                  <a:solidFill>
                    <a:srgbClr val="007BC7"/>
                  </a:solidFill>
                </a:rPr>
                <a:t>자바스크립트인</a:t>
              </a:r>
              <a:r>
                <a:rPr lang="ko-KR" altLang="en-US" sz="1200" dirty="0">
                  <a:solidFill>
                    <a:srgbClr val="007BC7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BC7"/>
                  </a:solidFill>
                </a:rPr>
                <a:t>storePop</a:t>
              </a:r>
              <a:r>
                <a:rPr lang="en-US" altLang="ko-KR" sz="1200" dirty="0">
                  <a:solidFill>
                    <a:srgbClr val="007BC7"/>
                  </a:solidFill>
                </a:rPr>
                <a:t>(363) </a:t>
              </a:r>
              <a:r>
                <a:rPr lang="ko-KR" altLang="en-US" sz="1200" dirty="0">
                  <a:solidFill>
                    <a:srgbClr val="007BC7"/>
                  </a:solidFill>
                </a:rPr>
                <a:t>함수를</a:t>
              </a:r>
              <a:r>
                <a:rPr lang="en-US" altLang="ko-KR" sz="1200" dirty="0">
                  <a:solidFill>
                    <a:srgbClr val="007BC7"/>
                  </a:solidFill>
                </a:rPr>
                <a:t> </a:t>
              </a:r>
              <a:r>
                <a:rPr lang="ko-KR" altLang="en-US" sz="1200" dirty="0">
                  <a:solidFill>
                    <a:srgbClr val="007BC7"/>
                  </a:solidFill>
                </a:rPr>
                <a:t>호출한</a:t>
              </a:r>
              <a:endParaRPr lang="en-US" altLang="ko-KR" sz="1200" dirty="0">
                <a:solidFill>
                  <a:srgbClr val="007BC7"/>
                </a:solidFill>
              </a:endParaRPr>
            </a:p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en-US" altLang="ko-KR" sz="1200" dirty="0">
                  <a:solidFill>
                    <a:srgbClr val="007BC7"/>
                  </a:solidFill>
                </a:rPr>
                <a:t>   </a:t>
              </a:r>
              <a:r>
                <a:rPr lang="ko-KR" altLang="en-US" sz="1200" dirty="0">
                  <a:solidFill>
                    <a:srgbClr val="007BC7"/>
                  </a:solidFill>
                </a:rPr>
                <a:t> 결과이므로</a:t>
              </a:r>
              <a:r>
                <a:rPr lang="en-US" altLang="ko-KR" sz="1200" dirty="0">
                  <a:solidFill>
                    <a:srgbClr val="007BC7"/>
                  </a:solidFill>
                </a:rPr>
                <a:t>,</a:t>
              </a:r>
              <a:r>
                <a:rPr lang="ko-KR" altLang="en-US" sz="1200" dirty="0">
                  <a:solidFill>
                    <a:srgbClr val="007BC7"/>
                  </a:solidFill>
                </a:rPr>
                <a:t> </a:t>
              </a:r>
              <a:r>
                <a:rPr lang="en-US" altLang="ko-KR" sz="1200" dirty="0">
                  <a:solidFill>
                    <a:srgbClr val="007BC7"/>
                  </a:solidFill>
                </a:rPr>
                <a:t>HTML </a:t>
              </a:r>
              <a:r>
                <a:rPr lang="ko-KR" altLang="en-US" sz="1200" dirty="0">
                  <a:solidFill>
                    <a:srgbClr val="007BC7"/>
                  </a:solidFill>
                </a:rPr>
                <a:t>소스보기에 나타나지 않음</a:t>
              </a:r>
              <a:endParaRPr lang="en-US" altLang="ko-KR" sz="1200" dirty="0">
                <a:solidFill>
                  <a:srgbClr val="007BC7"/>
                </a:solidFill>
              </a:endParaRPr>
            </a:p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弹出窗口是调用</a:t>
              </a:r>
              <a:r>
                <a:rPr lang="en-US" altLang="zh-CN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JavaScript</a:t>
              </a:r>
              <a:r>
                <a:rPr lang="zh-CN" altLang="en-US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函数</a:t>
              </a:r>
              <a:r>
                <a:rPr lang="en-US" altLang="zh-CN" sz="1200" dirty="0" err="1">
                  <a:solidFill>
                    <a:srgbClr val="007BC7"/>
                  </a:solidFill>
                  <a:ea typeface="굴림" panose="020B0600000101010101" pitchFamily="50" charset="-127"/>
                </a:rPr>
                <a:t>storePop</a:t>
              </a:r>
              <a:r>
                <a:rPr lang="en-US" altLang="zh-CN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(363)</a:t>
              </a:r>
              <a:r>
                <a:rPr lang="zh-CN" altLang="en-US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的结果，</a:t>
              </a:r>
              <a:endParaRPr lang="en-US" altLang="zh-CN" sz="1200" dirty="0">
                <a:solidFill>
                  <a:srgbClr val="007BC7"/>
                </a:solidFill>
                <a:ea typeface="굴림" panose="020B0600000101010101" pitchFamily="50" charset="-127"/>
              </a:endParaRPr>
            </a:p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因此不会出现在</a:t>
              </a:r>
              <a:r>
                <a:rPr lang="en-US" altLang="zh-CN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HTML</a:t>
              </a:r>
              <a:r>
                <a:rPr lang="zh-CN" altLang="en-US" sz="1200" dirty="0">
                  <a:solidFill>
                    <a:srgbClr val="007BC7"/>
                  </a:solidFill>
                  <a:ea typeface="굴림" panose="020B0600000101010101" pitchFamily="50" charset="-127"/>
                </a:rPr>
                <a:t>源代码查看中。</a:t>
              </a:r>
              <a:endParaRPr lang="ko-KR" altLang="en-US" sz="1200" dirty="0">
                <a:solidFill>
                  <a:srgbClr val="007BC7"/>
                </a:solidFill>
                <a:ea typeface="굴림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4B02D4D-D75E-4A6F-8A6C-3F62F4AAA5E5}"/>
                </a:ext>
              </a:extLst>
            </p:cNvPr>
            <p:cNvGrpSpPr/>
            <p:nvPr/>
          </p:nvGrpSpPr>
          <p:grpSpPr>
            <a:xfrm>
              <a:off x="6337892" y="2776239"/>
              <a:ext cx="5854108" cy="4059195"/>
              <a:chOff x="2116765" y="0"/>
              <a:chExt cx="7958470" cy="551834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5F19163-681D-4982-9E06-A77A18981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9534"/>
              <a:stretch/>
            </p:blipFill>
            <p:spPr>
              <a:xfrm>
                <a:off x="2116765" y="0"/>
                <a:ext cx="7958470" cy="551834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EDCF5-488E-4CE5-80B8-762B4B26C13F}"/>
                  </a:ext>
                </a:extLst>
              </p:cNvPr>
              <p:cNvSpPr txBox="1"/>
              <p:nvPr/>
            </p:nvSpPr>
            <p:spPr>
              <a:xfrm>
                <a:off x="2169993" y="723331"/>
                <a:ext cx="4281071" cy="28800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b="1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38CDD4-1DC5-4AC6-B5D1-597DEA7D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9591" y="5591692"/>
              <a:ext cx="4923000" cy="324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F21F9F-5E1B-4B37-A402-42C8ADC73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8910" y="6457850"/>
              <a:ext cx="602181" cy="2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178D6431-5407-4E5A-B498-D53A5C1B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EF21A7D-96B2-4627-B3DC-C51AFA80C0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dirty="0"/>
              <a:t>동적 웹페이지의 </a:t>
            </a:r>
            <a:r>
              <a:rPr lang="en-US" altLang="ko-KR" dirty="0"/>
              <a:t>HTML </a:t>
            </a:r>
            <a:r>
              <a:rPr lang="ko-KR" altLang="en-US" dirty="0"/>
              <a:t>소스를 확인하기 위해 개발자 도구 열기 </a:t>
            </a:r>
            <a:r>
              <a:rPr lang="en-US" altLang="ko-KR" dirty="0"/>
              <a:t>F12</a:t>
            </a:r>
            <a:r>
              <a:rPr lang="ko-KR" altLang="en-US" dirty="0"/>
              <a:t> 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zh-CN" altLang="en-US" dirty="0"/>
              <a:t>    为查看动态网页的</a:t>
            </a:r>
            <a:r>
              <a:rPr lang="en-US" altLang="zh-CN" dirty="0"/>
              <a:t>HTML</a:t>
            </a:r>
            <a:r>
              <a:rPr lang="zh-CN" altLang="en-US" dirty="0"/>
              <a:t>源代码，请按</a:t>
            </a:r>
            <a:r>
              <a:rPr lang="en-US" altLang="zh-CN" dirty="0"/>
              <a:t>F12</a:t>
            </a:r>
            <a:r>
              <a:rPr lang="zh-CN" altLang="en-US" dirty="0"/>
              <a:t>打开开发者工具 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70659" name="TextBox 3">
            <a:extLst>
              <a:ext uri="{FF2B5EF4-FFF2-40B4-BE49-F238E27FC236}">
                <a16:creationId xmlns:a16="http://schemas.microsoft.com/office/drawing/2014/main" id="{1C00A4C7-4AB4-4F3E-B381-7FF57F7CC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BF7AEB-95C9-4DE2-A420-6C07CF6E91DC}"/>
              </a:ext>
            </a:extLst>
          </p:cNvPr>
          <p:cNvGrpSpPr/>
          <p:nvPr/>
        </p:nvGrpSpPr>
        <p:grpSpPr>
          <a:xfrm>
            <a:off x="1060315" y="3031369"/>
            <a:ext cx="10262681" cy="4422402"/>
            <a:chOff x="25679" y="0"/>
            <a:chExt cx="12140641" cy="570040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2A9AEBC-828A-4781-AFA0-61FE2E5A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880"/>
            <a:stretch/>
          </p:blipFill>
          <p:spPr>
            <a:xfrm>
              <a:off x="25679" y="0"/>
              <a:ext cx="12140641" cy="57004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87458E-85FE-48F2-AFED-0649B4DD5980}"/>
                </a:ext>
              </a:extLst>
            </p:cNvPr>
            <p:cNvSpPr txBox="1"/>
            <p:nvPr/>
          </p:nvSpPr>
          <p:spPr>
            <a:xfrm>
              <a:off x="68240" y="873456"/>
              <a:ext cx="4281071" cy="28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D1F00B-2B19-4D6B-B1D8-8A499AEC40C1}"/>
                </a:ext>
              </a:extLst>
            </p:cNvPr>
            <p:cNvSpPr txBox="1"/>
            <p:nvPr/>
          </p:nvSpPr>
          <p:spPr>
            <a:xfrm>
              <a:off x="8218229" y="1233367"/>
              <a:ext cx="648000" cy="216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5AD229-71C4-4366-91EC-AEA1C2AF8A67}"/>
                </a:ext>
              </a:extLst>
            </p:cNvPr>
            <p:cNvSpPr txBox="1"/>
            <p:nvPr/>
          </p:nvSpPr>
          <p:spPr>
            <a:xfrm>
              <a:off x="8409298" y="2147768"/>
              <a:ext cx="1471682" cy="14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EECE1-3273-4D8A-84DA-2EA8B180B966}"/>
                </a:ext>
              </a:extLst>
            </p:cNvPr>
            <p:cNvSpPr txBox="1"/>
            <p:nvPr/>
          </p:nvSpPr>
          <p:spPr>
            <a:xfrm>
              <a:off x="8777787" y="3464595"/>
              <a:ext cx="3240000" cy="79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701EFB-B7C2-4624-83B6-16555EFE283C}"/>
                </a:ext>
              </a:extLst>
            </p:cNvPr>
            <p:cNvSpPr txBox="1"/>
            <p:nvPr/>
          </p:nvSpPr>
          <p:spPr>
            <a:xfrm>
              <a:off x="8777787" y="4732958"/>
              <a:ext cx="2592000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/>
            </a:p>
          </p:txBody>
        </p:sp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057596F7-1B91-4A0E-995E-F0FBF111D3A8}"/>
                </a:ext>
              </a:extLst>
            </p:cNvPr>
            <p:cNvSpPr/>
            <p:nvPr/>
          </p:nvSpPr>
          <p:spPr>
            <a:xfrm>
              <a:off x="8218228" y="2538484"/>
              <a:ext cx="108000" cy="2556000"/>
            </a:xfrm>
            <a:prstGeom prst="leftBracket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372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BFBDA39E-6282-4A8F-97AF-9F5F04B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244D3C-7D1D-45AA-8C50-30D5BBDDF7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6"/>
              <a:defRPr/>
            </a:pPr>
            <a:r>
              <a:rPr lang="ko-KR" altLang="en-US" dirty="0"/>
              <a:t>자바스크립트 함수가 수행된 페이지의 소스 코드를 저장 </a:t>
            </a:r>
            <a:r>
              <a:rPr lang="zh-CN" altLang="en-US" dirty="0"/>
              <a:t>保存执行 </a:t>
            </a:r>
            <a:r>
              <a:rPr lang="en-US" altLang="zh-CN" dirty="0"/>
              <a:t>JavaScript </a:t>
            </a:r>
            <a:r>
              <a:rPr lang="zh-CN" altLang="en-US" dirty="0"/>
              <a:t>函数的页面的源代码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6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6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6"/>
              <a:defRPr/>
            </a:pPr>
            <a:r>
              <a:rPr lang="ko-KR" altLang="en-US" dirty="0"/>
              <a:t>저장한 </a:t>
            </a:r>
            <a:r>
              <a:rPr lang="en-US" altLang="ko-KR" dirty="0"/>
              <a:t>html </a:t>
            </a:r>
            <a:r>
              <a:rPr lang="ko-KR" altLang="en-US" dirty="0"/>
              <a:t>소스를 </a:t>
            </a:r>
            <a:r>
              <a:rPr lang="ko-KR" altLang="en-US" dirty="0" err="1"/>
              <a:t>파싱하기</a:t>
            </a:r>
            <a:r>
              <a:rPr lang="ko-KR" altLang="en-US" dirty="0"/>
              <a:t> 위해 </a:t>
            </a: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 생성 创建</a:t>
            </a:r>
            <a:r>
              <a:rPr lang="en-US" altLang="ko-KR" dirty="0" err="1"/>
              <a:t>BeautifulSoup</a:t>
            </a:r>
            <a:r>
              <a:rPr lang="ko-KR" altLang="en-US" dirty="0"/>
              <a:t>对象以解析保存的</a:t>
            </a:r>
            <a:r>
              <a:rPr lang="en-US" altLang="ko-KR" dirty="0"/>
              <a:t>HTML</a:t>
            </a:r>
            <a:r>
              <a:rPr lang="ko-KR" altLang="en-US" dirty="0"/>
              <a:t>源代码 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</p:txBody>
      </p:sp>
      <p:sp>
        <p:nvSpPr>
          <p:cNvPr id="74755" name="TextBox 3">
            <a:extLst>
              <a:ext uri="{FF2B5EF4-FFF2-40B4-BE49-F238E27FC236}">
                <a16:creationId xmlns:a16="http://schemas.microsoft.com/office/drawing/2014/main" id="{7C4CCC6E-39C2-464F-A927-8BB910A7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85076-50B9-4A33-BFD8-DB640940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238" y="2554535"/>
            <a:ext cx="8096250" cy="65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2F698-5EFD-4F52-A876-DA6246B33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238" y="4068269"/>
            <a:ext cx="813435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BFBDA39E-6282-4A8F-97AF-9F5F04B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244D3C-7D1D-45AA-8C50-30D5BBDDF7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8"/>
              <a:defRPr/>
            </a:pPr>
            <a:r>
              <a:rPr lang="ko-KR" altLang="en-US" sz="1800" b="0" i="0" u="none" strike="noStrike" baseline="0" dirty="0">
                <a:latin typeface="YDVYGOStd13"/>
              </a:rPr>
              <a:t>매장 정보 추출하기 </a:t>
            </a:r>
            <a:r>
              <a:rPr lang="ko-KR" altLang="en-US" dirty="0"/>
              <a:t>提取商店信息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8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</p:txBody>
      </p:sp>
      <p:sp>
        <p:nvSpPr>
          <p:cNvPr id="74755" name="TextBox 3">
            <a:extLst>
              <a:ext uri="{FF2B5EF4-FFF2-40B4-BE49-F238E27FC236}">
                <a16:creationId xmlns:a16="http://schemas.microsoft.com/office/drawing/2014/main" id="{7C4CCC6E-39C2-464F-A927-8BB910A7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9DC57-5262-4D56-8885-C21FAE6D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489876"/>
            <a:ext cx="8143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3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298562BE-BF1F-4FA5-A891-7B2CB8DA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A8E55AB-3B3F-424B-99F3-55EBE7288F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  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1</a:t>
            </a:r>
          </a:p>
          <a:p>
            <a:pPr marL="676275" lvl="2" indent="-228600">
              <a:buFont typeface="+mj-lt"/>
              <a:buAutoNum type="arabicPeriod" startAt="5"/>
              <a:defRPr/>
            </a:pPr>
            <a:r>
              <a:rPr lang="ko-KR" altLang="en-US" dirty="0"/>
              <a:t>객체에 저장된 </a:t>
            </a:r>
            <a:r>
              <a:rPr lang="en-US" altLang="ko-KR" dirty="0"/>
              <a:t>html </a:t>
            </a:r>
            <a:r>
              <a:rPr lang="ko-KR" altLang="en-US" dirty="0"/>
              <a:t>내용을 확인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</a:t>
            </a:r>
            <a:r>
              <a:rPr lang="zh-CN" altLang="en-US" dirty="0"/>
              <a:t>检查对象中存储的 </a:t>
            </a:r>
            <a:r>
              <a:rPr lang="en-US" altLang="zh-CN" dirty="0"/>
              <a:t>HTML </a:t>
            </a:r>
            <a:r>
              <a:rPr lang="zh-CN" altLang="en-US" dirty="0"/>
              <a:t>内容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 </a:t>
            </a:r>
            <a:r>
              <a:rPr lang="en-US" altLang="ko-KR" sz="1400" b="1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print(</a:t>
            </a:r>
            <a:r>
              <a:rPr lang="en-US" altLang="ko-KR" sz="1400" b="1" i="0" u="none" strike="noStrike" baseline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soup.prettify</a:t>
            </a:r>
            <a:r>
              <a:rPr lang="en-US" altLang="ko-KR" sz="1400" b="1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())</a:t>
            </a:r>
            <a:endParaRPr lang="en-US" altLang="ko-KR" b="1" dirty="0"/>
          </a:p>
          <a:p>
            <a:pPr marL="857250" lvl="3" indent="-2286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5"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8B7657-4102-4731-A25C-2D0463A0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97" y="1040398"/>
            <a:ext cx="6590505" cy="52915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BFBDA39E-6282-4A8F-97AF-9F5F04B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244D3C-7D1D-45AA-8C50-30D5BBDDF7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9"/>
              <a:defRPr/>
            </a:pPr>
            <a:r>
              <a:rPr lang="ko-KR" altLang="en-US" sz="1800" b="0" i="0" u="none" strike="noStrike" baseline="0" dirty="0">
                <a:latin typeface="YDVYGOStd13"/>
              </a:rPr>
              <a:t>매장 주소</a:t>
            </a:r>
            <a:r>
              <a:rPr lang="en-US" altLang="ko-KR" sz="1800" b="0" i="0" u="none" strike="noStrike" baseline="0" dirty="0">
                <a:latin typeface="YDVYGOStd13"/>
              </a:rPr>
              <a:t> </a:t>
            </a:r>
            <a:r>
              <a:rPr lang="ko-KR" altLang="en-US" sz="1800" b="0" i="0" u="none" strike="noStrike" baseline="0" dirty="0">
                <a:latin typeface="YDVYGOStd13"/>
              </a:rPr>
              <a:t>추출하기 </a:t>
            </a:r>
            <a:r>
              <a:rPr lang="zh-CN" altLang="en-US" dirty="0"/>
              <a:t>提取存储地址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9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</p:txBody>
      </p:sp>
      <p:sp>
        <p:nvSpPr>
          <p:cNvPr id="74755" name="TextBox 3">
            <a:extLst>
              <a:ext uri="{FF2B5EF4-FFF2-40B4-BE49-F238E27FC236}">
                <a16:creationId xmlns:a16="http://schemas.microsoft.com/office/drawing/2014/main" id="{7C4CCC6E-39C2-464F-A927-8BB910A7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F1570-81A9-4883-A6F8-70026163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37" y="2486327"/>
            <a:ext cx="808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82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BFBDA39E-6282-4A8F-97AF-9F5F04B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244D3C-7D1D-45AA-8C50-30D5BBDDF7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셸 창에서 </a:t>
            </a:r>
            <a:r>
              <a:rPr lang="ko-KR" altLang="en-US" dirty="0" err="1"/>
              <a:t>크롤링</a:t>
            </a:r>
            <a:r>
              <a:rPr lang="ko-KR" altLang="en-US" dirty="0"/>
              <a:t> 연습하기 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窗口中练习爬行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10"/>
              <a:defRPr/>
            </a:pPr>
            <a:r>
              <a:rPr lang="ko-KR" altLang="en-US" sz="1800" b="0" i="0" u="none" strike="noStrike" baseline="0" dirty="0">
                <a:latin typeface="YDVYGOStd13"/>
              </a:rPr>
              <a:t>매장 </a:t>
            </a:r>
            <a:r>
              <a:rPr lang="ko-KR" altLang="en-US" dirty="0">
                <a:latin typeface="YDVYGOStd13"/>
              </a:rPr>
              <a:t>전화번호 </a:t>
            </a:r>
            <a:r>
              <a:rPr lang="ko-KR" altLang="en-US" sz="1800" b="0" i="0" u="none" strike="noStrike" baseline="0" dirty="0">
                <a:latin typeface="YDVYGOStd13"/>
              </a:rPr>
              <a:t>추출하기 </a:t>
            </a:r>
            <a:r>
              <a:rPr lang="zh-CN" altLang="en-US" dirty="0"/>
              <a:t>提取您的商店电话号码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9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</p:txBody>
      </p:sp>
      <p:sp>
        <p:nvSpPr>
          <p:cNvPr id="74755" name="TextBox 3">
            <a:extLst>
              <a:ext uri="{FF2B5EF4-FFF2-40B4-BE49-F238E27FC236}">
                <a16:creationId xmlns:a16="http://schemas.microsoft.com/office/drawing/2014/main" id="{7C4CCC6E-39C2-464F-A927-8BB910A7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86815-0A97-4103-BE69-98EB0CC0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2508722"/>
            <a:ext cx="81534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4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BFBDA39E-6282-4A8F-97AF-9F5F04B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244D3C-7D1D-45AA-8C50-30D5BBDDF7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파일을 작성하여 크롤링하기 </a:t>
            </a:r>
            <a:r>
              <a:rPr lang="zh-CN" altLang="en-US" dirty="0"/>
              <a:t>编写 </a:t>
            </a:r>
            <a:r>
              <a:rPr lang="en-US" altLang="zh-CN" dirty="0"/>
              <a:t>Python </a:t>
            </a:r>
            <a:r>
              <a:rPr lang="zh-CN" altLang="en-US" dirty="0"/>
              <a:t>文件以对其进行爬网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latin typeface="YDVYGOStd13"/>
              </a:rPr>
              <a:t>완성된 전체 프로그램 작성 </a:t>
            </a:r>
            <a:r>
              <a:rPr lang="zh-CN" altLang="en-US" dirty="0"/>
              <a:t>编写一个完整的程序 </a:t>
            </a:r>
            <a:r>
              <a:rPr lang="ko-KR" altLang="en-US" dirty="0">
                <a:latin typeface="YDVYGOStd13"/>
              </a:rPr>
              <a:t> </a:t>
            </a:r>
            <a:r>
              <a:rPr lang="en-US" altLang="ko-KR" sz="1600" b="0" i="0" u="none" strike="noStrike" baseline="0" dirty="0">
                <a:solidFill>
                  <a:srgbClr val="007BC7"/>
                </a:solidFill>
                <a:latin typeface="HelveticaNeue-Roman"/>
              </a:rPr>
              <a:t>CoffeeBeanCrawler.py</a:t>
            </a:r>
            <a:endParaRPr lang="en-US" altLang="ko-KR" dirty="0">
              <a:solidFill>
                <a:srgbClr val="007BC7"/>
              </a:solidFill>
            </a:endParaRPr>
          </a:p>
          <a:p>
            <a:pPr marL="790575" lvl="2" indent="-342900">
              <a:buFont typeface="+mj-lt"/>
              <a:buAutoNum type="arabicPeriod" startAt="9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/>
          </a:p>
        </p:txBody>
      </p:sp>
      <p:sp>
        <p:nvSpPr>
          <p:cNvPr id="74755" name="TextBox 3">
            <a:extLst>
              <a:ext uri="{FF2B5EF4-FFF2-40B4-BE49-F238E27FC236}">
                <a16:creationId xmlns:a16="http://schemas.microsoft.com/office/drawing/2014/main" id="{7C4CCC6E-39C2-464F-A927-8BB910A7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CE77F1-1C94-476C-BA51-8FEC9867BAA6}"/>
              </a:ext>
            </a:extLst>
          </p:cNvPr>
          <p:cNvGrpSpPr/>
          <p:nvPr/>
        </p:nvGrpSpPr>
        <p:grpSpPr>
          <a:xfrm>
            <a:off x="6012316" y="2568102"/>
            <a:ext cx="4657324" cy="4289898"/>
            <a:chOff x="2023453" y="1714591"/>
            <a:chExt cx="8124825" cy="74838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8F8E8F-427A-47BE-A521-A305A271E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453" y="1714591"/>
              <a:ext cx="8124825" cy="20383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6FA087-F313-400C-9908-E205A0DD8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48"/>
            <a:stretch/>
          </p:blipFill>
          <p:spPr>
            <a:xfrm>
              <a:off x="2062161" y="3587568"/>
              <a:ext cx="8067675" cy="561086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DF763A-289D-44DA-886E-BAEF5F724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425" y="2363820"/>
            <a:ext cx="4520709" cy="4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26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>
            <a:extLst>
              <a:ext uri="{FF2B5EF4-FFF2-40B4-BE49-F238E27FC236}">
                <a16:creationId xmlns:a16="http://schemas.microsoft.com/office/drawing/2014/main" id="{E62CE89C-2CB4-4BC0-A939-8C8B73E6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动态网页抓取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0AE99-5289-4FA8-8950-03EF55E08E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 </a:t>
            </a:r>
            <a:r>
              <a:rPr lang="zh-CN" altLang="en-US" b="0" dirty="0"/>
              <a:t>动态网页抓取实验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파일을 작성하여 크롤링하기 </a:t>
            </a:r>
            <a:r>
              <a:rPr lang="zh-CN" altLang="en-US" dirty="0"/>
              <a:t>编写 </a:t>
            </a:r>
            <a:r>
              <a:rPr lang="en-US" altLang="zh-CN" dirty="0"/>
              <a:t>Python </a:t>
            </a:r>
            <a:r>
              <a:rPr lang="zh-CN" altLang="en-US" dirty="0"/>
              <a:t>文件以对其进行爬网</a:t>
            </a:r>
            <a:endParaRPr lang="en-US" altLang="ko-KR" dirty="0"/>
          </a:p>
          <a:p>
            <a:pPr lvl="3">
              <a:defRPr/>
            </a:pPr>
            <a:r>
              <a:rPr lang="ko-KR" altLang="en-US" sz="1400" dirty="0"/>
              <a:t>작성한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파일을 </a:t>
            </a:r>
            <a:r>
              <a:rPr lang="en-US" altLang="ko-KR" sz="1400" dirty="0" err="1"/>
              <a:t>My_Python</a:t>
            </a:r>
            <a:r>
              <a:rPr lang="en-US" altLang="ko-KR" sz="1400" dirty="0"/>
              <a:t>/6</a:t>
            </a:r>
            <a:r>
              <a:rPr lang="ko-KR" altLang="en-US" sz="1400" dirty="0"/>
              <a:t>장</a:t>
            </a:r>
            <a:r>
              <a:rPr lang="en-US" altLang="ko-KR" sz="1400" dirty="0"/>
              <a:t>_data 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CoffeeBeanCrawler.py</a:t>
            </a:r>
            <a:r>
              <a:rPr lang="ko-KR" altLang="en-US" sz="1400" dirty="0"/>
              <a:t>로 저장</a:t>
            </a:r>
            <a:r>
              <a:rPr lang="en-US" altLang="ko-KR" sz="1400" dirty="0"/>
              <a:t>	</a:t>
            </a:r>
          </a:p>
          <a:p>
            <a:pPr lvl="3">
              <a:defRPr/>
            </a:pPr>
            <a:r>
              <a:rPr lang="ko-KR" altLang="en-US" sz="1400" dirty="0"/>
              <a:t>将编写的</a:t>
            </a:r>
            <a:r>
              <a:rPr lang="en-US" altLang="ko-KR" sz="1400" dirty="0"/>
              <a:t>Python</a:t>
            </a:r>
            <a:r>
              <a:rPr lang="ko-KR" altLang="en-US" sz="1400" dirty="0"/>
              <a:t>文件保存至</a:t>
            </a:r>
            <a:r>
              <a:rPr lang="en-US" altLang="ko-KR" sz="1400" dirty="0" err="1"/>
              <a:t>My_Python</a:t>
            </a:r>
            <a:r>
              <a:rPr lang="en-US" altLang="ko-KR" sz="1400" dirty="0"/>
              <a:t>/6</a:t>
            </a:r>
            <a:r>
              <a:rPr lang="ko-KR" altLang="en-US" sz="1400" dirty="0"/>
              <a:t>章</a:t>
            </a:r>
            <a:r>
              <a:rPr lang="en-US" altLang="ko-KR" sz="1400" dirty="0"/>
              <a:t>_data</a:t>
            </a:r>
            <a:r>
              <a:rPr lang="ko-KR" altLang="en-US" sz="1400" dirty="0"/>
              <a:t>文件夹中，命名为</a:t>
            </a:r>
            <a:r>
              <a:rPr lang="en-US" altLang="ko-KR" sz="1400" dirty="0"/>
              <a:t>CoffeeBeanCrawler.py	</a:t>
            </a:r>
          </a:p>
          <a:p>
            <a:pPr lvl="3">
              <a:defRPr/>
            </a:pPr>
            <a:r>
              <a:rPr lang="en-US" altLang="ko-KR" sz="1400" dirty="0"/>
              <a:t>[F5]</a:t>
            </a:r>
            <a:r>
              <a:rPr lang="ko-KR" altLang="en-US" sz="1400" dirty="0"/>
              <a:t>를 눌러 실행하면 파이썬 셸 창에 </a:t>
            </a:r>
            <a:r>
              <a:rPr lang="en-US" altLang="ko-KR" sz="1400" dirty="0"/>
              <a:t>print(</a:t>
            </a:r>
            <a:r>
              <a:rPr lang="en-US" altLang="ko-KR" sz="1400" dirty="0" err="1"/>
              <a:t>store_name</a:t>
            </a:r>
            <a:r>
              <a:rPr lang="en-US" altLang="ko-KR" sz="1400" dirty="0"/>
              <a:t>)</a:t>
            </a:r>
            <a:r>
              <a:rPr lang="ko-KR" altLang="en-US" sz="1400" dirty="0"/>
              <a:t>문 실행 결과가 출력되고 </a:t>
            </a:r>
            <a:r>
              <a:rPr lang="en-US" altLang="ko-KR" sz="1400" dirty="0"/>
              <a:t>CSV </a:t>
            </a:r>
            <a:r>
              <a:rPr lang="ko-KR" altLang="en-US" sz="1400" dirty="0"/>
              <a:t>파일 생성</a:t>
            </a:r>
            <a:endParaRPr lang="en-US" altLang="ko-KR" sz="1400" dirty="0"/>
          </a:p>
          <a:p>
            <a:pPr lvl="3">
              <a:defRPr/>
            </a:pPr>
            <a:r>
              <a:rPr lang="ko-KR" altLang="en-US" dirty="0"/>
              <a:t>按下</a:t>
            </a:r>
            <a:r>
              <a:rPr lang="en-US" altLang="ko-KR" dirty="0"/>
              <a:t>[F5]</a:t>
            </a:r>
            <a:r>
              <a:rPr lang="ko-KR" altLang="en-US" dirty="0"/>
              <a:t>执行后，</a:t>
            </a:r>
            <a:r>
              <a:rPr lang="en-US" altLang="ko-KR" dirty="0"/>
              <a:t>Python Shell</a:t>
            </a:r>
            <a:r>
              <a:rPr lang="ko-KR" altLang="en-US" dirty="0"/>
              <a:t>窗口将输出</a:t>
            </a:r>
            <a:r>
              <a:rPr lang="en-US" altLang="ko-KR" dirty="0"/>
              <a:t>print(</a:t>
            </a:r>
            <a:r>
              <a:rPr lang="en-US" altLang="ko-KR" dirty="0" err="1"/>
              <a:t>store_name</a:t>
            </a:r>
            <a:r>
              <a:rPr lang="en-US" altLang="ko-KR" dirty="0"/>
              <a:t>)</a:t>
            </a:r>
            <a:r>
              <a:rPr lang="ko-KR" altLang="en-US" dirty="0"/>
              <a:t>语句的执行结果，并生成</a:t>
            </a:r>
            <a:r>
              <a:rPr lang="en-US" altLang="ko-KR" dirty="0"/>
              <a:t>CSV</a:t>
            </a:r>
            <a:r>
              <a:rPr lang="ko-KR" altLang="en-US" dirty="0"/>
              <a:t>文件。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8"/>
              <a:defRPr/>
            </a:pPr>
            <a:endParaRPr lang="en-US" altLang="ko-KR" sz="800" dirty="0"/>
          </a:p>
          <a:p>
            <a:pPr marL="790575" lvl="2" indent="-342900">
              <a:buFont typeface="+mj-lt"/>
              <a:buAutoNum type="arabicPeriod" startAt="8"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89091" name="TextBox 3">
            <a:extLst>
              <a:ext uri="{FF2B5EF4-FFF2-40B4-BE49-F238E27FC236}">
                <a16:creationId xmlns:a16="http://schemas.microsoft.com/office/drawing/2014/main" id="{A9C719DB-A1B6-49DC-BAAE-356B6702F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4D9BD-A09A-4D4B-A2C1-BC80375A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121" y="5979876"/>
            <a:ext cx="5722332" cy="706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E03BF8-A3E4-4E96-AA24-68FE33282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386" y="3955366"/>
            <a:ext cx="4436155" cy="181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1EA313-1229-4C73-94FA-998FCFD9F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872" y="3429000"/>
            <a:ext cx="3967993" cy="24327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8EBE-DF57-BEA0-97B4-2258C323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7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4C48B3AA-1AAF-41D2-B375-98E706CC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0FFE1F-C65E-4119-8206-FA873D3FC6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163" y="1079500"/>
            <a:ext cx="11161712" cy="55181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 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1</a:t>
            </a:r>
            <a:endParaRPr lang="en-US" altLang="ko-KR" sz="1800" b="1" dirty="0"/>
          </a:p>
          <a:p>
            <a:pPr marL="447675" lvl="2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600" dirty="0">
                <a:solidFill>
                  <a:srgbClr val="007BC7"/>
                </a:solidFill>
              </a:rPr>
              <a:t>파이썬 쉘 창에서 실습하기</a:t>
            </a:r>
            <a:endParaRPr lang="en-US" altLang="ko-KR" sz="1600" dirty="0">
              <a:solidFill>
                <a:srgbClr val="007BC7"/>
              </a:solidFill>
            </a:endParaRPr>
          </a:p>
          <a:p>
            <a:pPr marL="447675" lvl="2" indent="0">
              <a:buNone/>
              <a:defRPr/>
            </a:pPr>
            <a:r>
              <a:rPr lang="ko-KR" altLang="en-US" dirty="0"/>
              <a:t>在 </a:t>
            </a:r>
            <a:r>
              <a:rPr lang="en-US" altLang="ko-KR" dirty="0"/>
              <a:t>Python shell </a:t>
            </a:r>
            <a:r>
              <a:rPr lang="ko-KR" altLang="en-US" dirty="0"/>
              <a:t>窗口中练习</a:t>
            </a:r>
            <a:endParaRPr lang="en-US" altLang="ko-KR" dirty="0">
              <a:solidFill>
                <a:srgbClr val="007BC7"/>
              </a:solidFill>
            </a:endParaRPr>
          </a:p>
        </p:txBody>
      </p:sp>
      <p:pic>
        <p:nvPicPr>
          <p:cNvPr id="14339" name="그림 3">
            <a:extLst>
              <a:ext uri="{FF2B5EF4-FFF2-40B4-BE49-F238E27FC236}">
                <a16:creationId xmlns:a16="http://schemas.microsoft.com/office/drawing/2014/main" id="{72B2ADD0-9E06-4BF8-907B-62558ADF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60" y="861218"/>
            <a:ext cx="5826125" cy="595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5CBAF1C1-1A23-49C4-B646-B66D7CA9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909B12F-DF31-483F-8737-66CA35DBFA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  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2</a:t>
            </a:r>
          </a:p>
          <a:p>
            <a:pPr marL="676275" lvl="2" indent="-228600">
              <a:buFont typeface="+mj-lt"/>
              <a:buAutoNum type="arabicPeriod"/>
              <a:defRPr/>
            </a:pPr>
            <a:r>
              <a:rPr lang="ko-KR" altLang="en-US" dirty="0"/>
              <a:t>태그 </a:t>
            </a:r>
            <a:r>
              <a:rPr lang="ko-KR" altLang="en-US" dirty="0" err="1"/>
              <a:t>파싱하기</a:t>
            </a:r>
            <a:r>
              <a:rPr lang="en-US" altLang="ko-KR" dirty="0"/>
              <a:t> </a:t>
            </a:r>
            <a:r>
              <a:rPr lang="ko-KR" altLang="en-US" dirty="0"/>
              <a:t>解析标签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- </a:t>
            </a:r>
            <a:r>
              <a:rPr lang="ko-KR" altLang="en-US" dirty="0"/>
              <a:t>지정된 한 개의 태그만 파싱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 </a:t>
            </a:r>
            <a:r>
              <a:rPr lang="zh-CN" altLang="en-US" dirty="0"/>
              <a:t>仅解析一个指定的标记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E9FCF-7076-4CE6-94D1-5D5B7F0D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72" y="952546"/>
            <a:ext cx="6509768" cy="5905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D96EC-087C-1197-93CD-695A78988B3E}"/>
              </a:ext>
            </a:extLst>
          </p:cNvPr>
          <p:cNvSpPr txBox="1"/>
          <p:nvPr/>
        </p:nvSpPr>
        <p:spPr>
          <a:xfrm>
            <a:off x="8503299" y="1450483"/>
            <a:ext cx="2438400" cy="5619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从</a:t>
            </a:r>
            <a:r>
              <a:rPr lang="en-US" altLang="zh-CN" sz="3600" dirty="0"/>
              <a:t>Soup</a:t>
            </a:r>
            <a:r>
              <a:rPr lang="zh-CN" altLang="en-US" sz="3600" dirty="0"/>
              <a:t>中存储的标签中解析并返回第一个</a:t>
            </a:r>
            <a:r>
              <a:rPr lang="en-US" altLang="zh-CN" sz="3600" dirty="0"/>
              <a:t>h1</a:t>
            </a:r>
            <a:r>
              <a:rPr lang="zh-CN" altLang="en-US" sz="3600" dirty="0"/>
              <a:t>标签。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6A2BB63E-B39F-4BC3-85B9-14772A3D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57388CD-4897-45F7-9129-379690F845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2</a:t>
            </a:r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ko-KR" altLang="en-US" dirty="0"/>
              <a:t>태그 </a:t>
            </a:r>
            <a:r>
              <a:rPr lang="ko-KR" altLang="en-US" dirty="0" err="1"/>
              <a:t>파싱하기</a:t>
            </a:r>
            <a:r>
              <a:rPr lang="ko-KR" altLang="en-US" dirty="0"/>
              <a:t> 解析标签 </a:t>
            </a:r>
            <a:endParaRPr lang="en-US" altLang="ko-KR" dirty="0"/>
          </a:p>
          <a:p>
            <a:pPr marL="447675" lvl="2" indent="0">
              <a:buNone/>
              <a:defRPr/>
            </a:pPr>
            <a:r>
              <a:rPr lang="en-US" altLang="ko-KR" dirty="0"/>
              <a:t>   - </a:t>
            </a:r>
            <a:r>
              <a:rPr lang="ko-KR" altLang="en-US" dirty="0"/>
              <a:t>지정된 태그를 모두 파싱</a:t>
            </a:r>
            <a:r>
              <a:rPr lang="en-US" altLang="ko-KR" dirty="0"/>
              <a:t> </a:t>
            </a:r>
          </a:p>
          <a:p>
            <a:pPr marL="447675" lvl="2" indent="0">
              <a:buNone/>
              <a:defRPr/>
            </a:pPr>
            <a:r>
              <a:rPr lang="en-US" altLang="ko-KR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解析所有指定的标签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202D1-69AF-4953-BC78-288BD3AF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698" y="2063150"/>
            <a:ext cx="6577302" cy="4366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E3747-7D61-255E-0F54-5E1E647B0C38}"/>
              </a:ext>
            </a:extLst>
          </p:cNvPr>
          <p:cNvSpPr txBox="1"/>
          <p:nvPr/>
        </p:nvSpPr>
        <p:spPr>
          <a:xfrm>
            <a:off x="8903349" y="1679083"/>
            <a:ext cx="2438400" cy="5619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zh-CN" altLang="en-US" sz="3600" dirty="0"/>
              <a:t>从</a:t>
            </a:r>
            <a:r>
              <a:rPr lang="en-US" altLang="zh-CN" sz="3600" dirty="0"/>
              <a:t>Soup</a:t>
            </a:r>
            <a:r>
              <a:rPr lang="zh-CN" altLang="en-US" sz="3600" dirty="0"/>
              <a:t>中存储的标签中查找所有</a:t>
            </a:r>
            <a:r>
              <a:rPr lang="en-US" altLang="zh-CN" sz="3600" dirty="0"/>
              <a:t>ul</a:t>
            </a:r>
            <a:r>
              <a:rPr lang="zh-CN" altLang="en-US" sz="3600" dirty="0"/>
              <a:t>标签并返回列表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D18FD956-D64A-4C1F-819C-9F0938FD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10911F-CAED-4EC8-9BB9-6F0C9647E1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2</a:t>
            </a:r>
          </a:p>
          <a:p>
            <a:pPr marL="676275" lvl="2" indent="-228600">
              <a:buFont typeface="+mj-lt"/>
              <a:buAutoNum type="arabicPeriod" startAt="3"/>
              <a:defRPr/>
            </a:pPr>
            <a:r>
              <a:rPr lang="ko-KR" altLang="en-US" dirty="0"/>
              <a:t>속성을 이용하여 파싱 </a:t>
            </a:r>
            <a:r>
              <a:rPr lang="zh-CN" altLang="en-US" dirty="0"/>
              <a:t>使用属性解析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➊ </a:t>
            </a:r>
            <a:r>
              <a:rPr lang="en-US" altLang="ko-KR" b="1" dirty="0" err="1">
                <a:solidFill>
                  <a:srgbClr val="007BC7"/>
                </a:solidFill>
              </a:rPr>
              <a:t>attrs</a:t>
            </a:r>
            <a:r>
              <a:rPr lang="en-US" altLang="ko-KR" dirty="0">
                <a:solidFill>
                  <a:srgbClr val="007BC7"/>
                </a:solidFill>
              </a:rPr>
              <a:t>: </a:t>
            </a:r>
            <a:r>
              <a:rPr lang="ko-KR" altLang="en-US" dirty="0"/>
              <a:t>속성 이름과 속성값으로 </a:t>
            </a:r>
            <a:r>
              <a:rPr lang="ko-KR" altLang="en-US" dirty="0" err="1"/>
              <a:t>딕셔너리</a:t>
            </a:r>
            <a:r>
              <a:rPr lang="ko-KR" altLang="en-US" dirty="0"/>
              <a:t> 구성  </a:t>
            </a:r>
            <a:r>
              <a:rPr lang="zh-CN" altLang="en-US" dirty="0"/>
              <a:t>使用属性名称和属性值配置字典</a:t>
            </a:r>
            <a:r>
              <a:rPr lang="ko-KR" altLang="en-US" dirty="0"/>
              <a:t>          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➋ </a:t>
            </a:r>
            <a:r>
              <a:rPr lang="en-US" altLang="ko-KR" b="1" dirty="0">
                <a:solidFill>
                  <a:srgbClr val="007BC7"/>
                </a:solidFill>
              </a:rPr>
              <a:t>find( )</a:t>
            </a:r>
            <a:r>
              <a:rPr lang="en-US" altLang="ko-KR" dirty="0"/>
              <a:t>: </a:t>
            </a:r>
            <a:r>
              <a:rPr lang="ko-KR" altLang="en-US" dirty="0"/>
              <a:t>속성을 이용하여 특정 태그 파싱 </a:t>
            </a:r>
            <a:r>
              <a:rPr lang="zh-CN" altLang="en-US" dirty="0"/>
              <a:t>使用属性解析特定标记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➌ </a:t>
            </a:r>
            <a:r>
              <a:rPr lang="en-US" altLang="ko-KR" b="1" dirty="0">
                <a:solidFill>
                  <a:srgbClr val="007BC7"/>
                </a:solidFill>
              </a:rPr>
              <a:t>select( )</a:t>
            </a:r>
            <a:r>
              <a:rPr lang="en-US" altLang="ko-KR" dirty="0"/>
              <a:t>: </a:t>
            </a:r>
            <a:r>
              <a:rPr lang="ko-KR" altLang="en-US" dirty="0"/>
              <a:t>지정한 태그를 모두 </a:t>
            </a:r>
            <a:r>
              <a:rPr lang="ko-KR" altLang="en-US" dirty="0" err="1"/>
              <a:t>파싱하여</a:t>
            </a:r>
            <a:r>
              <a:rPr lang="ko-KR" altLang="en-US" dirty="0"/>
              <a:t> 리스트 구성  </a:t>
            </a:r>
            <a:r>
              <a:rPr lang="zh-CN" altLang="en-US" dirty="0"/>
              <a:t>解析所有指定的标签以组织列表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b="1" dirty="0"/>
              <a:t>태그</a:t>
            </a:r>
            <a:r>
              <a:rPr lang="ko-KR" altLang="en-US" dirty="0"/>
              <a:t>标记</a:t>
            </a:r>
            <a:r>
              <a:rPr lang="en-US" altLang="ko-KR" b="1" dirty="0">
                <a:solidFill>
                  <a:srgbClr val="0000FF"/>
                </a:solidFill>
              </a:rPr>
              <a:t>#</a:t>
            </a:r>
            <a:r>
              <a:rPr lang="en-US" altLang="ko-KR" b="1" dirty="0"/>
              <a:t>id </a:t>
            </a:r>
            <a:r>
              <a:rPr lang="ko-KR" altLang="en-US" dirty="0"/>
              <a:t>  </a:t>
            </a:r>
            <a:r>
              <a:rPr lang="en-US" altLang="ko-KR" dirty="0"/>
              <a:t>/  </a:t>
            </a:r>
            <a:r>
              <a:rPr lang="ko-KR" altLang="en-US" b="1" dirty="0"/>
              <a:t>태그</a:t>
            </a:r>
            <a:r>
              <a:rPr lang="ko-KR" altLang="en-US" dirty="0"/>
              <a:t>标记</a:t>
            </a:r>
            <a:r>
              <a:rPr lang="en-US" altLang="ko-KR" b="1" dirty="0">
                <a:solidFill>
                  <a:srgbClr val="0000FF"/>
                </a:solidFill>
              </a:rPr>
              <a:t>.</a:t>
            </a:r>
            <a:r>
              <a:rPr lang="en-US" altLang="ko-KR" b="1" dirty="0"/>
              <a:t>class 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8F513-0461-DC40-2347-BC5C0F8F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2A1B951A-0537-C8DF-74A6-68628C15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zh-CN" altLang="en-US" dirty="0"/>
              <a:t>爬取静态网页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E9CFC7-779F-AEB5-9C95-86ECD9A607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준비 </a:t>
            </a:r>
            <a:r>
              <a:rPr lang="zh-CN" altLang="en-US" b="0" dirty="0"/>
              <a:t>准备爬网静态网页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연습하기实践 </a:t>
            </a:r>
            <a:r>
              <a:rPr lang="en-US" altLang="ko-KR" dirty="0"/>
              <a:t>2</a:t>
            </a:r>
          </a:p>
          <a:p>
            <a:pPr marL="676275" lvl="2" indent="-228600">
              <a:buFont typeface="+mj-lt"/>
              <a:buAutoNum type="arabicPeriod" startAt="3"/>
              <a:defRPr/>
            </a:pPr>
            <a:r>
              <a:rPr lang="ko-KR" altLang="en-US" dirty="0"/>
              <a:t>속성을 이용하여 파싱 </a:t>
            </a:r>
            <a:r>
              <a:rPr lang="zh-CN" altLang="en-US" dirty="0"/>
              <a:t>使用属性解析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EA0D56-789F-6DB6-C933-9112FD73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3" y="2389239"/>
            <a:ext cx="6243914" cy="4352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8F2A0-AD5C-0335-A5F5-78CCDCE28931}"/>
              </a:ext>
            </a:extLst>
          </p:cNvPr>
          <p:cNvSpPr txBox="1"/>
          <p:nvPr/>
        </p:nvSpPr>
        <p:spPr>
          <a:xfrm>
            <a:off x="6863347" y="2497393"/>
            <a:ext cx="3729432" cy="304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en-US" altLang="zh-CN" sz="3600" dirty="0" err="1"/>
              <a:t>Attrs</a:t>
            </a:r>
            <a:r>
              <a:rPr lang="en-US" altLang="zh-CN" sz="3600" dirty="0"/>
              <a:t> </a:t>
            </a:r>
            <a:r>
              <a:rPr lang="zh-CN" altLang="en-US" sz="3600" dirty="0"/>
              <a:t>使用属性的名称和值组织字典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6435A-120D-46D2-CC58-1743924E7BC8}"/>
              </a:ext>
            </a:extLst>
          </p:cNvPr>
          <p:cNvSpPr txBox="1"/>
          <p:nvPr/>
        </p:nvSpPr>
        <p:spPr>
          <a:xfrm>
            <a:off x="6863347" y="2910347"/>
            <a:ext cx="3729432" cy="304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检查 </a:t>
            </a:r>
            <a:r>
              <a:rPr lang="en-US" altLang="zh-CN" sz="3600" dirty="0" err="1"/>
              <a:t>hrefs</a:t>
            </a:r>
            <a:r>
              <a:rPr lang="en-US" altLang="zh-CN" sz="3600" dirty="0"/>
              <a:t> </a:t>
            </a:r>
            <a:r>
              <a:rPr lang="zh-CN" altLang="en-US" sz="3600" dirty="0"/>
              <a:t>和类的属性值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97A1-2D53-7BB4-F7B9-69BE0CB1E72B}"/>
              </a:ext>
            </a:extLst>
          </p:cNvPr>
          <p:cNvSpPr txBox="1"/>
          <p:nvPr/>
        </p:nvSpPr>
        <p:spPr>
          <a:xfrm>
            <a:off x="6863347" y="3429000"/>
            <a:ext cx="3912808" cy="3957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找出哪些 </a:t>
            </a:r>
            <a:r>
              <a:rPr lang="en-US" altLang="zh-CN" sz="3600" dirty="0"/>
              <a:t>UL </a:t>
            </a:r>
            <a:r>
              <a:rPr lang="zh-CN" altLang="en-US" sz="3600" dirty="0"/>
              <a:t>标签的等级属性值为品牌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AAECB-8A4D-591E-82CA-310BCF566571}"/>
              </a:ext>
            </a:extLst>
          </p:cNvPr>
          <p:cNvSpPr txBox="1"/>
          <p:nvPr/>
        </p:nvSpPr>
        <p:spPr>
          <a:xfrm>
            <a:off x="6863347" y="4144249"/>
            <a:ext cx="3729432" cy="304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查找具有标题值的 </a:t>
            </a:r>
            <a:r>
              <a:rPr lang="en-US" altLang="zh-CN" sz="3600" dirty="0"/>
              <a:t>ID </a:t>
            </a:r>
            <a:r>
              <a:rPr lang="zh-CN" altLang="en-US" sz="3600" dirty="0"/>
              <a:t>属性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9652A-6A83-A781-4AF5-FA095A59E12B}"/>
              </a:ext>
            </a:extLst>
          </p:cNvPr>
          <p:cNvSpPr txBox="1"/>
          <p:nvPr/>
        </p:nvSpPr>
        <p:spPr>
          <a:xfrm>
            <a:off x="6863347" y="4790962"/>
            <a:ext cx="5090291" cy="6204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zh-CN" altLang="en-US" sz="3600" dirty="0"/>
              <a:t>提取 </a:t>
            </a:r>
            <a:r>
              <a:rPr lang="en-US" altLang="zh-CN" sz="3600" dirty="0"/>
              <a:t>div </a:t>
            </a:r>
            <a:r>
              <a:rPr lang="zh-CN" altLang="en-US" sz="3600" dirty="0"/>
              <a:t>标签块中 </a:t>
            </a:r>
            <a:r>
              <a:rPr lang="en-US" altLang="zh-CN" sz="3600" dirty="0"/>
              <a:t>ul </a:t>
            </a:r>
            <a:r>
              <a:rPr lang="zh-CN" altLang="en-US" sz="3600" dirty="0"/>
              <a:t>标签品牌的 </a:t>
            </a:r>
            <a:r>
              <a:rPr lang="en-US" altLang="zh-CN" sz="3600" dirty="0"/>
              <a:t>class </a:t>
            </a:r>
            <a:r>
              <a:rPr lang="zh-CN" altLang="en-US" sz="3600" dirty="0"/>
              <a:t>属性值的块中的所有 </a:t>
            </a:r>
            <a:r>
              <a:rPr lang="en-US" altLang="zh-CN" sz="3600" dirty="0"/>
              <a:t>li </a:t>
            </a:r>
            <a:r>
              <a:rPr lang="zh-CN" altLang="en-US" sz="3600" dirty="0"/>
              <a:t>标签块 （</a:t>
            </a:r>
            <a:r>
              <a:rPr lang="en-US" altLang="zh-CN" sz="3600" dirty="0"/>
              <a:t>&lt;div&gt;~&lt;/div&gt;</a:t>
            </a:r>
            <a:r>
              <a:rPr lang="zh-CN" altLang="en-US" sz="3600" dirty="0"/>
              <a:t>）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6B90-EFBC-0B95-6BBA-788FA54904A3}"/>
              </a:ext>
            </a:extLst>
          </p:cNvPr>
          <p:cNvSpPr txBox="1"/>
          <p:nvPr/>
        </p:nvSpPr>
        <p:spPr>
          <a:xfrm>
            <a:off x="6863347" y="6022340"/>
            <a:ext cx="3729432" cy="304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r>
              <a:rPr lang="ko-KR" altLang="en-US" sz="3600" dirty="0"/>
              <a:t>在 </a:t>
            </a:r>
            <a:r>
              <a:rPr lang="en-US" altLang="zh-CN" sz="3600" dirty="0"/>
              <a:t>Li </a:t>
            </a:r>
            <a:r>
              <a:rPr lang="ko-KR" altLang="en-US" sz="3600" dirty="0"/>
              <a:t>标签块中打印字符串</a:t>
            </a:r>
          </a:p>
        </p:txBody>
      </p:sp>
    </p:spTree>
    <p:extLst>
      <p:ext uri="{BB962C8B-B14F-4D97-AF65-F5344CB8AC3E}">
        <p14:creationId xmlns:p14="http://schemas.microsoft.com/office/powerpoint/2010/main" val="1657604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5305</TotalTime>
  <Words>3524</Words>
  <Application>Microsoft Office PowerPoint</Application>
  <PresentationFormat>와이드스크린</PresentationFormat>
  <Paragraphs>374</Paragraphs>
  <Slides>44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HelveticaNeue-Roman</vt:lpstr>
      <vt:lpstr>HY견고딕</vt:lpstr>
      <vt:lpstr>HY바다L</vt:lpstr>
      <vt:lpstr>HY엽서L</vt:lpstr>
      <vt:lpstr>NanumGothicCoding</vt:lpstr>
      <vt:lpstr>SimSun</vt:lpstr>
      <vt:lpstr>YDVYGOStd13</vt:lpstr>
      <vt:lpstr>굴림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爬取静态网页</vt:lpstr>
      <vt:lpstr>01. 정적 웹 페이지 크롤링 – 할리스커피 매장정보 크롤링 哈雷咖啡店信息抓取</vt:lpstr>
      <vt:lpstr>01. 정적 웹 페이지 크롤링 – 할리스커피 매장정보 크롤링</vt:lpstr>
      <vt:lpstr>01. 정적 웹 페이지 크롤링 – 할리스커피 매장정보 크롤링</vt:lpstr>
      <vt:lpstr>01. 정적 웹 페이지 크롤링爬取静态网页 – 할리스커피 매장정보 크롤링          哈雷咖啡店信息抓取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02. 동적 웹 페이지 크롤링 动态网页抓取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4장. 파이썬 프로그래밍 기초</dc:title>
  <dc:creator>J.Y.Lee</dc:creator>
  <cp:lastModifiedBy>HYEONGYEONG PARK</cp:lastModifiedBy>
  <cp:revision>330</cp:revision>
  <dcterms:created xsi:type="dcterms:W3CDTF">2024-10-13T11:44:52Z</dcterms:created>
  <dcterms:modified xsi:type="dcterms:W3CDTF">2025-10-20T08:14:51Z</dcterms:modified>
</cp:coreProperties>
</file>